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5" r:id="rId6"/>
    <p:sldId id="258" r:id="rId7"/>
    <p:sldId id="259" r:id="rId8"/>
    <p:sldId id="275" r:id="rId9"/>
    <p:sldId id="262" r:id="rId10"/>
    <p:sldId id="282" r:id="rId11"/>
    <p:sldId id="261" r:id="rId12"/>
    <p:sldId id="263" r:id="rId13"/>
    <p:sldId id="283" r:id="rId14"/>
    <p:sldId id="264" r:id="rId15"/>
    <p:sldId id="277" r:id="rId16"/>
    <p:sldId id="266" r:id="rId17"/>
    <p:sldId id="284" r:id="rId18"/>
    <p:sldId id="268" r:id="rId19"/>
    <p:sldId id="276" r:id="rId20"/>
    <p:sldId id="271" r:id="rId21"/>
    <p:sldId id="272" r:id="rId22"/>
    <p:sldId id="281" r:id="rId23"/>
    <p:sldId id="286" r:id="rId24"/>
    <p:sldId id="278" r:id="rId25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100" d="100"/>
          <a:sy n="100" d="100"/>
        </p:scale>
        <p:origin x="10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87614627048049"/>
          <c:y val="0.26647841140167666"/>
          <c:w val="0.64239079578249725"/>
          <c:h val="0.73352158859832328"/>
        </c:manualLayout>
      </c:layout>
      <c:doughnutChart>
        <c:varyColors val="1"/>
        <c:ser>
          <c:idx val="0"/>
          <c:order val="0"/>
          <c:cat>
            <c:strRef>
              <c:f>'2023'!$C$6:$C$11</c:f>
              <c:strCache>
                <c:ptCount val="5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меморандумске ставке</c:v>
                </c:pt>
                <c:pt idx="4">
                  <c:v>пренета средства ихз претходне године</c:v>
                </c:pt>
              </c:strCache>
            </c:strRef>
          </c:cat>
          <c:val>
            <c:numRef>
              <c:f>'2023'!$D$6:$D$11</c:f>
            </c:numRef>
          </c:val>
          <c:extLst>
            <c:ext xmlns:c16="http://schemas.microsoft.com/office/drawing/2014/chart" uri="{C3380CC4-5D6E-409C-BE32-E72D297353CC}">
              <c16:uniqueId val="{00000000-0688-43C5-991E-1F15E2606793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3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53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5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688-43C5-991E-1F15E260679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688-43C5-991E-1F15E260679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688-43C5-991E-1F15E260679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0688-43C5-991E-1F15E260679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tint val="54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54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5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0688-43C5-991E-1F15E2606793}"/>
              </c:ext>
            </c:extLst>
          </c:dPt>
          <c:cat>
            <c:strRef>
              <c:f>'2023'!$C$6:$C$11</c:f>
              <c:strCache>
                <c:ptCount val="5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меморандумске ставке</c:v>
                </c:pt>
                <c:pt idx="4">
                  <c:v>пренета средства ихз претходне године</c:v>
                </c:pt>
              </c:strCache>
            </c:strRef>
          </c:cat>
          <c:val>
            <c:numRef>
              <c:f>'2023'!$E$6:$E$11</c:f>
              <c:numCache>
                <c:formatCode>#,##0.00</c:formatCode>
                <c:ptCount val="5"/>
                <c:pt idx="0">
                  <c:v>505970000</c:v>
                </c:pt>
                <c:pt idx="1">
                  <c:v>185913738</c:v>
                </c:pt>
                <c:pt idx="2">
                  <c:v>180755000</c:v>
                </c:pt>
                <c:pt idx="3">
                  <c:v>1112262</c:v>
                </c:pt>
                <c:pt idx="4">
                  <c:v>86036000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688-43C5-991E-1F15E2606793}"/>
            </c:ext>
          </c:extLst>
        </c:ser>
        <c:ser>
          <c:idx val="2"/>
          <c:order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3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53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5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688-43C5-991E-1F15E260679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688-43C5-991E-1F15E260679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688-43C5-991E-1F15E260679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688-43C5-991E-1F15E260679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tint val="54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54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54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688-43C5-991E-1F15E2606793}"/>
              </c:ext>
            </c:extLst>
          </c:dPt>
          <c:dLbls>
            <c:dLbl>
              <c:idx val="0"/>
              <c:layout>
                <c:manualLayout>
                  <c:x val="0.1044860687626359"/>
                  <c:y val="-3.472223171539581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65CF97-6922-4802-AAEB-526F91E81206}" type="CATEGORYNAME">
                      <a:rPr lang="sr-Cyrl-RS"/>
                      <a:pPr>
                        <a:defRPr/>
                      </a:pPr>
                      <a:t>[CATEGORY NAME]</a:t>
                    </a:fld>
                    <a:r>
                      <a:rPr lang="sr-Cyrl-RS" dirty="0"/>
                      <a:t>
60.29%</a:t>
                    </a:r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8083"/>
                        <a:gd name="adj2" fmla="val -14873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688-43C5-991E-1F15E2606793}"/>
                </c:ext>
              </c:extLst>
            </c:dLbl>
            <c:dLbl>
              <c:idx val="1"/>
              <c:layout>
                <c:manualLayout>
                  <c:x val="-0.10221463248518742"/>
                  <c:y val="-1.38888926861583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6EE84B-A0FA-4513-B559-ACB031183408}" type="CATEGORYNAME">
                      <a:rPr lang="sr-Cyrl-RS"/>
                      <a:pPr>
                        <a:defRPr/>
                      </a:pPr>
                      <a:t>[CATEGORY NAME]</a:t>
                    </a:fld>
                    <a:r>
                      <a:rPr lang="sr-Cyrl-RS" dirty="0"/>
                      <a:t>
17.44</a:t>
                    </a:r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3577"/>
                        <a:gd name="adj2" fmla="val -38670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0688-43C5-991E-1F15E2606793}"/>
                </c:ext>
              </c:extLst>
            </c:dLbl>
            <c:dLbl>
              <c:idx val="2"/>
              <c:layout>
                <c:manualLayout>
                  <c:x val="-0.12265755898222487"/>
                  <c:y val="-1.041666951461874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8E82D0-3C4B-4A6A-9F82-07853939A135}" type="CATEGORYNAME">
                      <a:rPr lang="sr-Cyrl-RS"/>
                      <a:pPr>
                        <a:defRPr/>
                      </a:pPr>
                      <a:t>[CATEGORY NAME]</a:t>
                    </a:fld>
                    <a:r>
                      <a:rPr lang="sr-Cyrl-RS" dirty="0"/>
                      <a:t>
13.30%</a:t>
                    </a:r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4167"/>
                        <a:gd name="adj2" fmla="val 101135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0688-43C5-991E-1F15E260679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688-43C5-991E-1F15E2606793}"/>
                </c:ext>
              </c:extLst>
            </c:dLbl>
            <c:dLbl>
              <c:idx val="4"/>
              <c:layout>
                <c:manualLayout>
                  <c:x val="0.1612719756988511"/>
                  <c:y val="-7.986113294541037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533E84-5C24-4F33-9BB6-6B5A83D0E01D}" type="CATEGORYNAME">
                      <a:rPr lang="ru-RU"/>
                      <a:pPr>
                        <a:defRPr/>
                      </a:pPr>
                      <a:t>[CATEGORY NAME]</a:t>
                    </a:fld>
                    <a:r>
                      <a:rPr lang="ru-RU" dirty="0"/>
                      <a:t>
8.97%</a:t>
                    </a:r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4817"/>
                        <a:gd name="adj2" fmla="val 66104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0688-43C5-991E-1F15E2606793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'2023'!$C$6:$C$11</c:f>
              <c:strCache>
                <c:ptCount val="5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меморандумске ставке</c:v>
                </c:pt>
                <c:pt idx="4">
                  <c:v>пренета средства ихз претходне године</c:v>
                </c:pt>
              </c:strCache>
            </c:strRef>
          </c:cat>
          <c:val>
            <c:numRef>
              <c:f>'2023'!$F$6:$F$11</c:f>
              <c:numCache>
                <c:formatCode>#,##0.00</c:formatCode>
                <c:ptCount val="5"/>
                <c:pt idx="0">
                  <c:v>52.716904896607261</c:v>
                </c:pt>
                <c:pt idx="1">
                  <c:v>19.370312163011167</c:v>
                </c:pt>
                <c:pt idx="2">
                  <c:v>18.832824366239592</c:v>
                </c:pt>
                <c:pt idx="3">
                  <c:v>0.11588633728108423</c:v>
                </c:pt>
                <c:pt idx="4">
                  <c:v>8.9640722368608863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688-43C5-991E-1F15E2606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552453365803458E-3"/>
          <c:y val="1.9060386072377385E-3"/>
          <c:w val="0.49205909454468971"/>
          <c:h val="0.26149264899746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98"/>
          <c:h val="0.4739690597498842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sr-Cyrl-RS"/>
              <a:t>Структура расхода и издатака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603076553095554E-2"/>
          <c:y val="0.19146790415178658"/>
          <c:w val="0.83279384689380886"/>
          <c:h val="0.7643669280889843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2"/>
            <c:spPr>
              <a:gradFill>
                <a:gsLst>
                  <a:gs pos="100000">
                    <a:schemeClr val="accent1">
                      <a:shade val="42000"/>
                      <a:lumMod val="60000"/>
                      <a:lumOff val="40000"/>
                    </a:schemeClr>
                  </a:gs>
                  <a:gs pos="0">
                    <a:schemeClr val="accent1">
                      <a:shade val="42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DC-413C-A621-ADBE231A28DC}"/>
              </c:ext>
            </c:extLst>
          </c:dPt>
          <c:dPt>
            <c:idx val="1"/>
            <c:bubble3D val="0"/>
            <c:explosion val="17"/>
            <c:spPr>
              <a:gradFill>
                <a:gsLst>
                  <a:gs pos="100000">
                    <a:schemeClr val="accent1">
                      <a:shade val="55000"/>
                      <a:lumMod val="60000"/>
                      <a:lumOff val="40000"/>
                    </a:schemeClr>
                  </a:gs>
                  <a:gs pos="0">
                    <a:schemeClr val="accent1">
                      <a:shade val="5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DC-413C-A621-ADBE231A28DC}"/>
              </c:ext>
            </c:extLst>
          </c:dPt>
          <c:dPt>
            <c:idx val="2"/>
            <c:bubble3D val="0"/>
            <c:explosion val="16"/>
            <c:spPr>
              <a:gradFill>
                <a:gsLst>
                  <a:gs pos="100000">
                    <a:schemeClr val="accent1">
                      <a:shade val="68000"/>
                      <a:lumMod val="60000"/>
                      <a:lumOff val="40000"/>
                    </a:schemeClr>
                  </a:gs>
                  <a:gs pos="0">
                    <a:schemeClr val="accent1">
                      <a:shade val="68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ADC-413C-A621-ADBE231A28DC}"/>
              </c:ext>
            </c:extLst>
          </c:dPt>
          <c:dPt>
            <c:idx val="3"/>
            <c:bubble3D val="0"/>
            <c:explosion val="23"/>
            <c:spPr>
              <a:gradFill>
                <a:gsLst>
                  <a:gs pos="100000">
                    <a:schemeClr val="accent1">
                      <a:shade val="80000"/>
                      <a:lumMod val="60000"/>
                      <a:lumOff val="40000"/>
                    </a:schemeClr>
                  </a:gs>
                  <a:gs pos="0">
                    <a:schemeClr val="accent1">
                      <a:shade val="8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ADC-413C-A621-ADBE231A28DC}"/>
              </c:ext>
            </c:extLst>
          </c:dPt>
          <c:dPt>
            <c:idx val="4"/>
            <c:bubble3D val="0"/>
            <c:explosion val="10"/>
            <c:spPr>
              <a:gradFill>
                <a:gsLst>
                  <a:gs pos="100000">
                    <a:schemeClr val="accent1">
                      <a:shade val="93000"/>
                      <a:lumMod val="60000"/>
                      <a:lumOff val="40000"/>
                    </a:schemeClr>
                  </a:gs>
                  <a:gs pos="0">
                    <a:schemeClr val="accent1">
                      <a:shade val="93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ADC-413C-A621-ADBE231A28DC}"/>
              </c:ext>
            </c:extLst>
          </c:dPt>
          <c:dPt>
            <c:idx val="5"/>
            <c:bubble3D val="0"/>
            <c:explosion val="12"/>
            <c:spPr>
              <a:gradFill>
                <a:gsLst>
                  <a:gs pos="100000">
                    <a:schemeClr val="accent1">
                      <a:tint val="94000"/>
                      <a:lumMod val="60000"/>
                      <a:lumOff val="40000"/>
                    </a:schemeClr>
                  </a:gs>
                  <a:gs pos="0">
                    <a:schemeClr val="accent1">
                      <a:tint val="94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ADC-413C-A621-ADBE231A28DC}"/>
              </c:ext>
            </c:extLst>
          </c:dPt>
          <c:dPt>
            <c:idx val="6"/>
            <c:bubble3D val="0"/>
            <c:explosion val="17"/>
            <c:spPr>
              <a:gradFill>
                <a:gsLst>
                  <a:gs pos="100000">
                    <a:schemeClr val="accent1">
                      <a:tint val="81000"/>
                      <a:lumMod val="60000"/>
                      <a:lumOff val="40000"/>
                    </a:schemeClr>
                  </a:gs>
                  <a:gs pos="0">
                    <a:schemeClr val="accent1">
                      <a:tint val="81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ADC-413C-A621-ADBE231A28DC}"/>
              </c:ext>
            </c:extLst>
          </c:dPt>
          <c:dPt>
            <c:idx val="7"/>
            <c:bubble3D val="0"/>
            <c:explosion val="33"/>
            <c:spPr>
              <a:gradFill>
                <a:gsLst>
                  <a:gs pos="100000">
                    <a:schemeClr val="accent1">
                      <a:tint val="69000"/>
                      <a:lumMod val="60000"/>
                      <a:lumOff val="40000"/>
                    </a:schemeClr>
                  </a:gs>
                  <a:gs pos="0">
                    <a:schemeClr val="accent1">
                      <a:tint val="69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ADC-413C-A621-ADBE231A28DC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1">
                      <a:tint val="56000"/>
                      <a:lumMod val="60000"/>
                      <a:lumOff val="40000"/>
                    </a:schemeClr>
                  </a:gs>
                  <a:gs pos="0">
                    <a:schemeClr val="accent1">
                      <a:tint val="56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4ADC-413C-A621-ADBE231A28DC}"/>
              </c:ext>
            </c:extLst>
          </c:dPt>
          <c:dPt>
            <c:idx val="9"/>
            <c:bubble3D val="0"/>
            <c:explosion val="17"/>
            <c:spPr>
              <a:gradFill>
                <a:gsLst>
                  <a:gs pos="100000">
                    <a:schemeClr val="accent1">
                      <a:tint val="43000"/>
                      <a:lumMod val="60000"/>
                      <a:lumOff val="40000"/>
                    </a:schemeClr>
                  </a:gs>
                  <a:gs pos="0">
                    <a:schemeClr val="accent1">
                      <a:tint val="43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4ADC-413C-A621-ADBE231A28D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4F4217C-34D2-4922-805F-8EFA0CC46F9E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24.26%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DC-413C-A621-ADBE231A28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ECB957D-997B-4DE5-82DB-7C9FB5097A40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35.44%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DC-413C-A621-ADBE231A28DC}"/>
                </c:ext>
              </c:extLst>
            </c:dLbl>
            <c:dLbl>
              <c:idx val="2"/>
              <c:layout>
                <c:manualLayout>
                  <c:x val="5.1798553326376506E-2"/>
                  <c:y val="1.4134278240130084E-2"/>
                </c:manualLayout>
              </c:layout>
              <c:tx>
                <c:rich>
                  <a:bodyPr/>
                  <a:lstStyle/>
                  <a:p>
                    <a:fld id="{02F2567E-7458-4FF1-8615-B2AA6510263C}" type="CATEGORYNAME">
                      <a:rPr lang="sr-Cyrl-RS" dirty="0"/>
                      <a:pPr/>
                      <a:t>[CATEGORY NAME]</a:t>
                    </a:fld>
                    <a:r>
                      <a:rPr lang="sr-Cyrl-RS" baseline="0" dirty="0"/>
                      <a:t>
0.05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ADC-413C-A621-ADBE231A28DC}"/>
                </c:ext>
              </c:extLst>
            </c:dLbl>
            <c:dLbl>
              <c:idx val="3"/>
              <c:layout>
                <c:manualLayout>
                  <c:x val="-4.9880088388362595E-2"/>
                  <c:y val="-2.8268556480260602E-2"/>
                </c:manualLayout>
              </c:layout>
              <c:tx>
                <c:rich>
                  <a:bodyPr/>
                  <a:lstStyle/>
                  <a:p>
                    <a:fld id="{34AA9E4E-392C-4382-9E15-A13354FF4275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1.83%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ADC-413C-A621-ADBE231A28D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8980AA3-A8C1-458C-A0C6-6F55EF7970BF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18.49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ADC-413C-A621-ADBE231A28DC}"/>
                </c:ext>
              </c:extLst>
            </c:dLbl>
            <c:dLbl>
              <c:idx val="5"/>
              <c:layout>
                <c:manualLayout>
                  <c:x val="-8.7928627233300762E-18"/>
                  <c:y val="8.094437655408954E-3"/>
                </c:manualLayout>
              </c:layout>
              <c:tx>
                <c:rich>
                  <a:bodyPr/>
                  <a:lstStyle/>
                  <a:p>
                    <a:fld id="{88D64FEE-CD58-4FA6-B9C7-99E29A28C533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6.04%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ADC-413C-A621-ADBE231A28DC}"/>
                </c:ext>
              </c:extLst>
            </c:dLbl>
            <c:dLbl>
              <c:idx val="6"/>
              <c:layout>
                <c:manualLayout>
                  <c:x val="-7.6738597520557811E-2"/>
                  <c:y val="-4.2402834720390817E-2"/>
                </c:manualLayout>
              </c:layout>
              <c:tx>
                <c:rich>
                  <a:bodyPr/>
                  <a:lstStyle/>
                  <a:p>
                    <a:fld id="{FCA0F0A9-9097-4277-9D27-2A67FB78FDEF}" type="CATEGORYNAME">
                      <a:rPr lang="sr-Cyrl-RS" dirty="0"/>
                      <a:pPr/>
                      <a:t>[CATEGORY NAME]</a:t>
                    </a:fld>
                    <a:r>
                      <a:rPr lang="sr-Cyrl-RS" baseline="0" dirty="0"/>
                      <a:t>
6.12%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ADC-413C-A621-ADBE231A28DC}"/>
                </c:ext>
              </c:extLst>
            </c:dLbl>
            <c:dLbl>
              <c:idx val="7"/>
              <c:layout>
                <c:manualLayout>
                  <c:x val="-5.1798553326376541E-2"/>
                  <c:y val="-8.0094243360738129E-2"/>
                </c:manualLayout>
              </c:layout>
              <c:tx>
                <c:rich>
                  <a:bodyPr/>
                  <a:lstStyle/>
                  <a:p>
                    <a:fld id="{83F404C6-3562-44F2-901C-87C4746F36D1}" type="CATEGORYNAME">
                      <a:rPr lang="sr-Cyrl-RS" dirty="0"/>
                      <a:pPr/>
                      <a:t>[CATEGORY NAME]</a:t>
                    </a:fld>
                    <a:r>
                      <a:rPr lang="sr-Cyrl-RS" baseline="0" dirty="0"/>
                      <a:t>
6.66%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ADC-413C-A621-ADBE231A28D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DC-413C-A621-ADBE231A28DC}"/>
                </c:ext>
              </c:extLst>
            </c:dLbl>
            <c:dLbl>
              <c:idx val="9"/>
              <c:layout>
                <c:manualLayout>
                  <c:x val="0.12278175603289246"/>
                  <c:y val="-3.5335695600325664E-2"/>
                </c:manualLayout>
              </c:layout>
              <c:tx>
                <c:rich>
                  <a:bodyPr/>
                  <a:lstStyle/>
                  <a:p>
                    <a:fld id="{EBE024B3-72F9-4A5E-B29E-6C875EFF1158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1.11%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4ADC-413C-A621-ADBE231A28DC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'2023-РАСХОД НАМЕНЕ'!$C$6:$C$15</c:f>
              <c:strCache>
                <c:ptCount val="10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отплате камата</c:v>
                </c:pt>
                <c:pt idx="3">
                  <c:v>субвенције</c:v>
                </c:pt>
                <c:pt idx="4">
                  <c:v>дотације и трансфери</c:v>
                </c:pt>
                <c:pt idx="5">
                  <c:v>социјална помоћ</c:v>
                </c:pt>
                <c:pt idx="6">
                  <c:v>остали расходи</c:v>
                </c:pt>
                <c:pt idx="7">
                  <c:v>капитални издаци</c:v>
                </c:pt>
                <c:pt idx="8">
                  <c:v>отплате главнице</c:v>
                </c:pt>
                <c:pt idx="9">
                  <c:v>средства резерве </c:v>
                </c:pt>
              </c:strCache>
            </c:strRef>
          </c:cat>
          <c:val>
            <c:numRef>
              <c:f>'2023-РАСХОД НАМЕНЕ'!$D$6:$D$15</c:f>
              <c:numCache>
                <c:formatCode>#,##0.00</c:formatCode>
                <c:ptCount val="10"/>
                <c:pt idx="0">
                  <c:v>197371000</c:v>
                </c:pt>
                <c:pt idx="1">
                  <c:v>337590000</c:v>
                </c:pt>
                <c:pt idx="2">
                  <c:v>670000</c:v>
                </c:pt>
                <c:pt idx="3">
                  <c:v>21700000</c:v>
                </c:pt>
                <c:pt idx="4">
                  <c:v>184120000</c:v>
                </c:pt>
                <c:pt idx="5">
                  <c:v>67641000</c:v>
                </c:pt>
                <c:pt idx="6">
                  <c:v>56210000</c:v>
                </c:pt>
                <c:pt idx="7">
                  <c:v>78485000</c:v>
                </c:pt>
                <c:pt idx="8">
                  <c:v>0</c:v>
                </c:pt>
                <c:pt idx="9">
                  <c:v>16000000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ADC-413C-A621-ADBE231A28D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27"/>
          <c:y val="0.37589947089947101"/>
          <c:w val="0.40236148955495016"/>
          <c:h val="0.364841269841269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44"/>
          <c:y val="0.37589947089947123"/>
          <c:w val="0.40236148955495038"/>
          <c:h val="0.3648412698412700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102753113307652E-2"/>
          <c:y val="0.12427944170530085"/>
          <c:w val="0.84379449377338467"/>
          <c:h val="0.7774639618645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47"/>
            <c:spPr>
              <a:solidFill>
                <a:schemeClr val="accent1">
                  <a:shade val="3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9BB-4463-A805-A745843615CC}"/>
              </c:ext>
            </c:extLst>
          </c:dPt>
          <c:dPt>
            <c:idx val="1"/>
            <c:bubble3D val="0"/>
            <c:spPr>
              <a:solidFill>
                <a:schemeClr val="accent1">
                  <a:shade val="4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9BB-4463-A805-A745843615CC}"/>
              </c:ext>
            </c:extLst>
          </c:dPt>
          <c:dPt>
            <c:idx val="2"/>
            <c:bubble3D val="0"/>
            <c:explosion val="1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9BB-4463-A805-A745843615CC}"/>
              </c:ext>
            </c:extLst>
          </c:dPt>
          <c:dPt>
            <c:idx val="3"/>
            <c:bubble3D val="0"/>
            <c:spPr>
              <a:solidFill>
                <a:schemeClr val="accent1">
                  <a:shade val="61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9BB-4463-A805-A745843615CC}"/>
              </c:ext>
            </c:extLst>
          </c:dPt>
          <c:dPt>
            <c:idx val="4"/>
            <c:bubble3D val="0"/>
            <c:spPr>
              <a:solidFill>
                <a:schemeClr val="accent1">
                  <a:shade val="6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9BB-4463-A805-A745843615CC}"/>
              </c:ext>
            </c:extLst>
          </c:dPt>
          <c:dPt>
            <c:idx val="5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9BB-4463-A805-A745843615CC}"/>
              </c:ext>
            </c:extLst>
          </c:dPt>
          <c:dPt>
            <c:idx val="6"/>
            <c:bubble3D val="0"/>
            <c:explosion val="19"/>
            <c:spPr>
              <a:solidFill>
                <a:schemeClr val="accent1">
                  <a:shade val="8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9BB-4463-A805-A745843615CC}"/>
              </c:ext>
            </c:extLst>
          </c:dPt>
          <c:dPt>
            <c:idx val="7"/>
            <c:bubble3D val="0"/>
            <c:explosion val="14"/>
            <c:spPr>
              <a:solidFill>
                <a:schemeClr val="accent1">
                  <a:shade val="9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99BB-4463-A805-A745843615CC}"/>
              </c:ext>
            </c:extLst>
          </c:dPt>
          <c:dPt>
            <c:idx val="8"/>
            <c:bubble3D val="0"/>
            <c:explosion val="17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99BB-4463-A805-A745843615CC}"/>
              </c:ext>
            </c:extLst>
          </c:dPt>
          <c:dPt>
            <c:idx val="9"/>
            <c:bubble3D val="0"/>
            <c:explosion val="21"/>
            <c:spPr>
              <a:solidFill>
                <a:schemeClr val="accent1">
                  <a:tint val="9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99BB-4463-A805-A745843615CC}"/>
              </c:ext>
            </c:extLst>
          </c:dPt>
          <c:dPt>
            <c:idx val="10"/>
            <c:bubble3D val="0"/>
            <c:explosion val="16"/>
            <c:spPr>
              <a:solidFill>
                <a:schemeClr val="accent1">
                  <a:tint val="8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99BB-4463-A805-A745843615CC}"/>
              </c:ext>
            </c:extLst>
          </c:dPt>
          <c:dPt>
            <c:idx val="11"/>
            <c:bubble3D val="0"/>
            <c:explosion val="14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99BB-4463-A805-A745843615CC}"/>
              </c:ext>
            </c:extLst>
          </c:dPt>
          <c:dPt>
            <c:idx val="12"/>
            <c:bubble3D val="0"/>
            <c:explosion val="13"/>
            <c:spPr>
              <a:solidFill>
                <a:schemeClr val="accent1">
                  <a:tint val="69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99BB-4463-A805-A745843615CC}"/>
              </c:ext>
            </c:extLst>
          </c:dPt>
          <c:dPt>
            <c:idx val="13"/>
            <c:bubble3D val="0"/>
            <c:explosion val="12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99BB-4463-A805-A745843615CC}"/>
              </c:ext>
            </c:extLst>
          </c:dPt>
          <c:dPt>
            <c:idx val="14"/>
            <c:bubble3D val="0"/>
            <c:explosion val="18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99BB-4463-A805-A745843615CC}"/>
              </c:ext>
            </c:extLst>
          </c:dPt>
          <c:dPt>
            <c:idx val="15"/>
            <c:bubble3D val="0"/>
            <c:explosion val="14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99BB-4463-A805-A745843615CC}"/>
              </c:ext>
            </c:extLst>
          </c:dPt>
          <c:dPt>
            <c:idx val="16"/>
            <c:bubble3D val="0"/>
            <c:spPr>
              <a:solidFill>
                <a:schemeClr val="accent1">
                  <a:tint val="3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1-99BB-4463-A805-A745843615C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3F492E-69F6-43CF-9A28-652ADAF7A596}" type="CATEGORYNAME">
                      <a:rPr lang="ru-RU"/>
                      <a:pPr>
                        <a:defRPr sz="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
1.86%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BB-4463-A805-A745843615C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3BCEF7-3AA9-4537-88AA-5EEDB263A561}" type="CATEGORYNAME">
                      <a:rPr lang="sr-Cyrl-RS" smtClean="0"/>
                      <a:pPr>
                        <a:defRPr sz="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sr-Cyrl-RS" baseline="0" dirty="0"/>
                  </a:p>
                  <a:p>
                    <a:pPr>
                      <a:defRPr sz="800">
                        <a:solidFill>
                          <a:schemeClr val="accent1"/>
                        </a:solidFill>
                      </a:defRPr>
                    </a:pPr>
                    <a:r>
                      <a:rPr lang="sr-Cyrl-RS" baseline="0" dirty="0"/>
                      <a:t>9.30%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Cyrl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18434131903721"/>
                      <c:h val="6.132917964693665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BB-4463-A805-A745843615CC}"/>
                </c:ext>
              </c:extLst>
            </c:dLbl>
            <c:dLbl>
              <c:idx val="2"/>
              <c:layout>
                <c:manualLayout>
                  <c:x val="1.5602836879432647E-2"/>
                  <c:y val="8.307372793354063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>
                            <a:shade val="53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71BA46-2A2F-406D-BD56-03A51F83312F}" type="CATEGORYNAME">
                      <a:rPr lang="sr-Cyrl-RS"/>
                      <a:pPr>
                        <a:defRPr sz="800">
                          <a:solidFill>
                            <a:schemeClr val="accent1">
                              <a:shade val="53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sr-Cyrl-RS" baseline="0" dirty="0"/>
                      <a:t>
0.47%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shade val="5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93617021276599"/>
                      <c:h val="6.75597092419522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BB-4463-A805-A745843615C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>
                            <a:shade val="61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34385E-3B47-460A-8CB7-B67C7302FC6B}" type="CATEGORYNAME">
                      <a:rPr lang="sr-Cyrl-RS" dirty="0"/>
                      <a:pPr>
                        <a:defRPr sz="800">
                          <a:solidFill>
                            <a:schemeClr val="accent1">
                              <a:shade val="61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sr-Cyrl-RS" baseline="0" dirty="0"/>
                      <a:t>
4.38%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shade val="61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9BB-4463-A805-A745843615CC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109638-0C47-404B-8D58-D0EA922E7A71}" type="CATEGORYNAME">
                      <a:rPr lang="ru-RU"/>
                      <a:pPr>
                        <a:defRPr sz="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
3.81%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9BB-4463-A805-A745843615CC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>
                            <a:shade val="7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7F4A49-2F64-4FEA-86C6-B3A6B3221518}" type="CATEGORYNAME">
                      <a:rPr lang="sr-Cyrl-RS"/>
                      <a:pPr>
                        <a:defRPr sz="800">
                          <a:solidFill>
                            <a:schemeClr val="accent1">
                              <a:shade val="7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sr-Cyrl-RS" baseline="0" dirty="0"/>
                      <a:t>
0.52%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9BB-4463-A805-A745843615CC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50508BB-6C1E-4865-9344-C266E734E914}" type="CATEGORYNAME">
                      <a:rPr lang="ru-RU"/>
                      <a:pPr>
                        <a:defRPr sz="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
8.54%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9BB-4463-A805-A745843615CC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>
                            <a:shade val="92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5E8E01-75A8-4FF5-804C-D9D00F339ED9}" type="CATEGORYNAME">
                      <a:rPr lang="sr-Cyrl-RS" dirty="0"/>
                      <a:pPr>
                        <a:defRPr sz="800">
                          <a:solidFill>
                            <a:schemeClr val="accent1">
                              <a:shade val="92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sr-Cyrl-RS" baseline="0" dirty="0"/>
                      <a:t>
15.60%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shade val="9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9BB-4463-A805-A745843615CC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D8ACF5B-FFFB-48AE-9577-58908D56C331}" type="CATEGORYNAME">
                      <a:rPr lang="sr-Cyrl-RS" smtClean="0"/>
                      <a:pPr>
                        <a:defRPr sz="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endParaRPr lang="sr-Cyrl-RS" baseline="0" dirty="0"/>
                  </a:p>
                  <a:p>
                    <a:pPr>
                      <a:defRPr sz="800">
                        <a:solidFill>
                          <a:schemeClr val="accent1"/>
                        </a:solidFill>
                      </a:defRPr>
                    </a:pPr>
                    <a:r>
                      <a:rPr lang="sr-Cyrl-RS" baseline="0" dirty="0"/>
                      <a:t>12.59%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Cyrl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9BB-4463-A805-A745843615CC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>
                            <a:tint val="93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CF9F28-677E-4592-ABD1-E62BC49429C1}" type="CATEGORYNAME">
                      <a:rPr lang="sr-Cyrl-RS" dirty="0"/>
                      <a:pPr>
                        <a:defRPr sz="800">
                          <a:solidFill>
                            <a:schemeClr val="accent1">
                              <a:tint val="93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sr-Cyrl-RS" baseline="0" dirty="0"/>
                      <a:t>
1.40%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tint val="9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99BB-4463-A805-A745843615CC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B1F296-58D8-478A-A641-47B86D6EEA7C}" type="CATEGORYNAME">
                      <a:rPr lang="ru-RU"/>
                      <a:pPr>
                        <a:defRPr sz="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
5.60%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9BB-4463-A805-A745843615CC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>
                            <a:tint val="77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952683-0782-4735-A87E-1C768874567B}" type="CATEGORYNAME">
                      <a:rPr lang="sr-Cyrl-RS"/>
                      <a:pPr>
                        <a:defRPr sz="800">
                          <a:solidFill>
                            <a:schemeClr val="accent1">
                              <a:tint val="77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sr-Cyrl-RS" baseline="0" dirty="0"/>
                      <a:t>
1.54%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99BB-4463-A805-A745843615CC}"/>
                </c:ext>
              </c:extLst>
            </c:dLbl>
            <c:dLbl>
              <c:idx val="12"/>
              <c:layout>
                <c:manualLayout>
                  <c:x val="9.9290780141843976E-3"/>
                  <c:y val="4.153686396677050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>
                            <a:tint val="69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F1F9C68-ADC7-4CBD-A4F9-714AACC7D33B}" type="CATEGORYNAME">
                      <a:rPr lang="ru-RU"/>
                      <a:pPr>
                        <a:defRPr sz="800">
                          <a:solidFill>
                            <a:schemeClr val="accent1">
                              <a:tint val="69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
5.22%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tint val="69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99BB-4463-A805-A745843615CC}"/>
                </c:ext>
              </c:extLst>
            </c:dLbl>
            <c:dLbl>
              <c:idx val="1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>
                            <a:tint val="62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B456DF4-F374-44E6-878B-6463FF15CFDE}" type="CATEGORYNAME">
                      <a:rPr lang="ru-RU" dirty="0"/>
                      <a:pPr>
                        <a:defRPr sz="800">
                          <a:solidFill>
                            <a:schemeClr val="accent1">
                              <a:tint val="62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
2.79%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tint val="6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99BB-4463-A805-A745843615CC}"/>
                </c:ext>
              </c:extLst>
            </c:dLbl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22815C-B07E-4E53-B63E-9AB71ABC67B9}" type="CATEGORYNAME">
                      <a:rPr lang="ru-RU"/>
                      <a:pPr>
                        <a:defRPr sz="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
19.94%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99BB-4463-A805-A745843615CC}"/>
                </c:ext>
              </c:extLst>
            </c:dLbl>
            <c:dLbl>
              <c:idx val="1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675C16-F340-4AC8-9B23-C04C51F55733}" type="CATEGORYNAME">
                      <a:rPr lang="ru-RU"/>
                      <a:pPr>
                        <a:defRPr sz="8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
6.15%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99BB-4463-A805-A745843615CC}"/>
                </c:ext>
              </c:extLst>
            </c:dLbl>
            <c:dLbl>
              <c:idx val="1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>
                            <a:tint val="3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415461-6E18-4272-A32C-51DAB7ED9947}" type="CATEGORYNAME">
                      <a:rPr lang="ru-RU"/>
                      <a:pPr>
                        <a:defRPr sz="800">
                          <a:solidFill>
                            <a:schemeClr val="accent1">
                              <a:tint val="3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
0.29%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tint val="3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99BB-4463-A805-A745843615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'PROG-2023'!$D$5:$D$21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</c:v>
                </c:pt>
                <c:pt idx="8">
                  <c:v>ОСНОВНО ОБРАЗОВАЊЕ</c:v>
                </c:pt>
                <c:pt idx="9">
                  <c:v>СРЕДЊЕ ОБРАЗОВАЊЕ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'PROG-2023'!$E$5:$E$21</c:f>
              <c:numCache>
                <c:formatCode>#,##0.00</c:formatCode>
                <c:ptCount val="17"/>
                <c:pt idx="0">
                  <c:v>31450000</c:v>
                </c:pt>
                <c:pt idx="1">
                  <c:v>106800000</c:v>
                </c:pt>
                <c:pt idx="2">
                  <c:v>4945000</c:v>
                </c:pt>
                <c:pt idx="3">
                  <c:v>21612000</c:v>
                </c:pt>
                <c:pt idx="4">
                  <c:v>54400000</c:v>
                </c:pt>
                <c:pt idx="5">
                  <c:v>2600000</c:v>
                </c:pt>
                <c:pt idx="6">
                  <c:v>85500000</c:v>
                </c:pt>
                <c:pt idx="7">
                  <c:v>120545000</c:v>
                </c:pt>
                <c:pt idx="8">
                  <c:v>121665000</c:v>
                </c:pt>
                <c:pt idx="9">
                  <c:v>12880000</c:v>
                </c:pt>
                <c:pt idx="10">
                  <c:v>52366000</c:v>
                </c:pt>
                <c:pt idx="11">
                  <c:v>31500000</c:v>
                </c:pt>
                <c:pt idx="12">
                  <c:v>46795000</c:v>
                </c:pt>
                <c:pt idx="13">
                  <c:v>27000000</c:v>
                </c:pt>
                <c:pt idx="14">
                  <c:v>169570000</c:v>
                </c:pt>
                <c:pt idx="15">
                  <c:v>66359000</c:v>
                </c:pt>
                <c:pt idx="16">
                  <c:v>5800000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9BB-4463-A805-A745843615C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/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општине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/>
      <dgm:t>
        <a:bodyPr/>
        <a:lstStyle/>
        <a:p>
          <a:r>
            <a:rPr lang="sr-Cyrl-RS" sz="1100"/>
            <a:t>Предшколска установа</a:t>
          </a:r>
        </a:p>
        <a:p>
          <a:r>
            <a:rPr lang="sr-Cyrl-RS" sz="1100"/>
            <a:t>Месне заједнице</a:t>
          </a:r>
        </a:p>
        <a:p>
          <a:r>
            <a:rPr lang="sr-Cyrl-RS" sz="1100"/>
            <a:t>Установе културе</a:t>
          </a:r>
        </a:p>
        <a:p>
          <a:r>
            <a:rPr lang="sr-Cyrl-RS" sz="1100"/>
            <a:t>Туристичка организација </a:t>
          </a:r>
          <a:endParaRPr lang="sr-Cyrl-RS" sz="1100" dirty="0"/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/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/>
            <a:t>Средње школе</a:t>
          </a:r>
        </a:p>
        <a:p>
          <a:r>
            <a:rPr lang="sr-Cyrl-RS" sz="1200" dirty="0"/>
            <a:t>Дом здравља</a:t>
          </a:r>
        </a:p>
        <a:p>
          <a:r>
            <a:rPr lang="sr-Cyrl-RS" sz="1200" dirty="0"/>
            <a:t>Центар за социјални рад</a:t>
          </a:r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</dgm:pt>
    <dgm:pt modelId="{6AE34D3E-FD5D-4402-89AF-BF559D3EC92D}" type="pres">
      <dgm:prSet presAssocID="{BDD04F37-85A8-4736-987B-C65A16E753DF}" presName="Accent1" presStyleLbl="node1" presStyleIdx="0" presStyleCnt="13"/>
      <dgm:spPr/>
    </dgm:pt>
    <dgm:pt modelId="{8EA36E17-C808-4A8F-B550-8E3BDDE3A6F4}" type="pres">
      <dgm:prSet presAssocID="{BDD04F37-85A8-4736-987B-C65A16E753DF}" presName="Accent2" presStyleLbl="node1" presStyleIdx="1" presStyleCnt="13"/>
      <dgm:spPr/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/>
    </dgm:pt>
    <dgm:pt modelId="{5B5715D4-85E8-4263-BFCE-8CF5FFF5C6FE}" type="pres">
      <dgm:prSet presAssocID="{BDD04F37-85A8-4736-987B-C65A16E753DF}" presName="Accent5" presStyleLbl="node1" presStyleIdx="4" presStyleCnt="13"/>
      <dgm:spPr/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49421">
        <dgm:presLayoutVars>
          <dgm:chMax val="0"/>
          <dgm:chPref val="0"/>
        </dgm:presLayoutVars>
      </dgm:prSet>
      <dgm:spPr/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/>
    </dgm:pt>
    <dgm:pt modelId="{EE054ECB-2B3F-4C89-9A19-2C63D69076BA}" type="pres">
      <dgm:prSet presAssocID="{9621BB6C-CCFC-4987-A70A-BF11FC47FFCC}" presName="Child2" presStyleLbl="node1" presStyleIdx="9" presStyleCnt="13" custScaleX="124393" custScaleY="127503">
        <dgm:presLayoutVars>
          <dgm:chMax val="0"/>
          <dgm:chPref val="0"/>
        </dgm:presLayoutVars>
      </dgm:prSet>
      <dgm:spPr/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/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/>
    </dgm:pt>
  </dgm:ptLst>
  <dgm:cxnLst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202</a:t>
          </a:r>
          <a:r>
            <a:rPr lang="sr-Latn-RS" sz="1400" dirty="0"/>
            <a:t>6</a:t>
          </a:r>
          <a:r>
            <a:rPr lang="sr-Cyrl-RS" sz="1400" dirty="0"/>
            <a:t>. годину и др.</a:t>
          </a:r>
        </a:p>
        <a:p>
          <a:pPr algn="l"/>
          <a:r>
            <a:rPr lang="sr-Cyrl-RS" sz="1400" dirty="0"/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/>
            <a:t>Стратешки документи:</a:t>
          </a:r>
        </a:p>
        <a:p>
          <a:pPr algn="l"/>
          <a:r>
            <a:rPr lang="sr-Cyrl-RS" sz="1400"/>
            <a:t>Стратегија развоја</a:t>
          </a:r>
          <a:endParaRPr lang="sr-Latn-RS" sz="1400"/>
        </a:p>
        <a:p>
          <a:pPr algn="l"/>
          <a:r>
            <a:rPr lang="sr-Cyrl-RS" sz="140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</dgm:pt>
    <dgm:pt modelId="{61AA8207-A6A4-4905-9FD1-93C90724B340}" type="pres">
      <dgm:prSet presAssocID="{F2167233-387A-4C2A-92FA-201B800AF2E5}" presName="connTx" presStyleLbl="parChTrans1D2" presStyleIdx="0" presStyleCnt="5"/>
      <dgm:spPr/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</dgm:pt>
    <dgm:pt modelId="{D23E054D-0742-441B-9D09-9EB576968A6E}" type="pres">
      <dgm:prSet presAssocID="{346E9DC4-0947-473F-AED9-9AECED92978F}" presName="connTx" presStyleLbl="parChTrans1D2" presStyleIdx="1" presStyleCnt="5"/>
      <dgm:spPr/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</dgm:pt>
    <dgm:pt modelId="{92BF821D-14E3-40BB-B3C5-212A94A9CA22}" type="pres">
      <dgm:prSet presAssocID="{9324F21A-CF22-404B-991C-F0FAD04F1E1A}" presName="connTx" presStyleLbl="parChTrans1D2" presStyleIdx="2" presStyleCnt="5"/>
      <dgm:spPr/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</dgm:pt>
    <dgm:pt modelId="{7E8E6685-0078-4B86-BC52-3A0FBAF76686}" type="pres">
      <dgm:prSet presAssocID="{F68F9F1A-A0AC-4627-BB76-A21CB9C16ACA}" presName="connTx" presStyleLbl="parChTrans1D2" presStyleIdx="3" presStyleCnt="5"/>
      <dgm:spPr/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</dgm:pt>
    <dgm:pt modelId="{EE9BE54A-48D2-43A6-AD4C-394C0EDDA292}" type="pres">
      <dgm:prSet presAssocID="{B764CED6-B38C-4590-855F-1F4460EB1A27}" presName="connTx" presStyleLbl="parChTrans1D2" presStyleIdx="4" presStyleCnt="5"/>
      <dgm:spPr/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/>
            <a:t>Укупан буџет општине  </a:t>
          </a:r>
          <a:r>
            <a:rPr lang="sr-Latn-RS" sz="1300" dirty="0"/>
            <a:t>1.068.906.561.00</a:t>
          </a:r>
          <a:endParaRPr lang="en-US" sz="1300" dirty="0"/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sr-Latn-RS" dirty="0"/>
            <a:t>973.000.000.00</a:t>
          </a:r>
          <a:endParaRPr lang="en-US" dirty="0"/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 </a:t>
          </a:r>
          <a:r>
            <a:rPr lang="sr-Latn-RS" dirty="0"/>
            <a:t>95.906.561.00</a:t>
          </a:r>
          <a:endParaRPr lang="en-US" dirty="0"/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</dgm:pt>
    <dgm:pt modelId="{D96E659A-663E-485D-BF89-FD74BE74A5C4}" type="pres">
      <dgm:prSet presAssocID="{1F884CF4-1E4C-423F-AE7B-0BAC3D97360D}" presName="node" presStyleLbl="node1" presStyleIdx="0" presStyleCnt="3">
        <dgm:presLayoutVars>
          <dgm:bulletEnabled val="1"/>
        </dgm:presLayoutVars>
      </dgm:prSet>
      <dgm:spPr/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2"/>
      <dgm:spPr/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3" custLinFactNeighborX="-11405" custLinFactNeighborY="2487">
        <dgm:presLayoutVars>
          <dgm:bulletEnabled val="1"/>
        </dgm:presLayoutVars>
      </dgm:prSet>
      <dgm:spPr/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2"/>
      <dgm:spPr/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3" custScaleX="130342" custScaleY="84618" custLinFactX="133199" custLinFactNeighborX="200000" custLinFactNeighborY="4851">
        <dgm:presLayoutVars>
          <dgm:bulletEnabled val="1"/>
        </dgm:presLayoutVars>
      </dgm:prSet>
      <dgm:spPr/>
    </dgm:pt>
  </dgm:ptLst>
  <dgm:cxnLst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/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/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и АПВ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/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/>
      <dgm:t>
        <a:bodyPr/>
        <a:lstStyle/>
        <a:p>
          <a:pPr algn="just"/>
          <a:r>
            <a:rPr lang="sr-Cyrl-RS" sz="1400"/>
            <a:t>Ова примања се остварују продајом непокретности и покретних ствари у власништву општине.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/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/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</dgm:pt>
  </dgm:ptLst>
  <dgm:cxnLst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F0833111-710A-438D-8DAD-39E1E37FCCA2}" type="presOf" srcId="{E1AD8724-28DC-48C5-B75E-B0D1F33E6279}" destId="{939B76D1-BB33-4E50-9ECD-839FB5787B95}" srcOrd="0" destOrd="0" presId="urn:diagrams.loki3.com/BracketList"/>
    <dgm:cxn modelId="{1D90891A-5CA6-46E0-9B94-066929D862D5}" type="presOf" srcId="{28888755-727E-436B-B2F2-DA7896544A65}" destId="{9312B733-3AEB-49F6-8245-08553BA2949B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021894C-289A-4B28-BA0D-6767C27230B8}" type="presOf" srcId="{D45E583C-4AAD-40D2-9D24-9A0A68141567}" destId="{7BB6658A-32E0-42C7-B82A-240BF45CF27D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B07D637A-714A-406B-993E-0E5A5B39956B}" type="presOf" srcId="{E1B79EE1-1157-4302-AB0B-8FEDC81165FD}" destId="{F40D94EA-52E0-4740-A924-EAF350BDF213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39B6D187-F738-494F-864B-824768F311FC}" type="presOf" srcId="{6B14159D-5902-471E-9F91-CEA86CA18597}" destId="{FFFD7BD8-195B-4FA4-9414-4F4C582F5570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87FAF999-9E08-4A6A-A6D7-11D7E30AC118}" type="presOf" srcId="{EEA47F19-311D-44B3-AAA4-35C98BD4844B}" destId="{EFEB1020-9C17-48DC-BBE0-54FA743F9F75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53E397A2-7CAD-4A4C-ABDE-885D92961EB2}" type="presOf" srcId="{FE2BA0E8-81AC-463B-B498-EF464F5BCE06}" destId="{9893D59A-7FEC-486D-89C4-D28135F6121C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E9154DB6-8B71-4C47-A778-19BA49538396}" type="presOf" srcId="{92FD0664-EE76-4121-BE7B-68FC1EE5F4D7}" destId="{C6BA9D27-2D60-4BA7-98A9-E18E57FDB6C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и пренета средства </a:t>
          </a:r>
          <a:r>
            <a:rPr lang="sr-Latn-RS" dirty="0"/>
            <a:t>1.068.906.56</a:t>
          </a:r>
          <a:r>
            <a:rPr lang="en-US" dirty="0"/>
            <a:t>1.00</a:t>
          </a:r>
          <a:r>
            <a:rPr lang="sr-Cyrl-RS" dirty="0"/>
            <a:t> 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Latn-RS" dirty="0"/>
            <a:t>644.468.000.00</a:t>
          </a:r>
          <a:r>
            <a:rPr lang="sr-Cyrl-RS" dirty="0"/>
            <a:t> 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142.</a:t>
          </a:r>
          <a:r>
            <a:rPr lang="sr-Latn-RS" dirty="0"/>
            <a:t>118.262.00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95.906.561.00</a:t>
          </a:r>
          <a:r>
            <a:rPr lang="sr-Cyrl-RS" sz="1000" dirty="0"/>
            <a:t>.00 </a:t>
          </a:r>
          <a:r>
            <a:rPr lang="sr-Latn-RS" sz="1000" dirty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/>
            <a:t>Трансфери 18</a:t>
          </a:r>
          <a:r>
            <a:rPr lang="sr-Latn-RS" dirty="0"/>
            <a:t>6</a:t>
          </a:r>
          <a:r>
            <a:rPr lang="sr-Cyrl-RS" dirty="0"/>
            <a:t>.</a:t>
          </a:r>
          <a:r>
            <a:rPr lang="sr-Latn-RS" dirty="0"/>
            <a:t>4</a:t>
          </a:r>
          <a:r>
            <a:rPr lang="sr-Cyrl-RS" dirty="0"/>
            <a:t>13.738.00динара</a:t>
          </a:r>
          <a:endParaRPr lang="en-US" dirty="0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5"/>
      <dgm:spPr/>
    </dgm:pt>
    <dgm:pt modelId="{63432802-399F-407F-AC10-7219543A0326}" type="pres">
      <dgm:prSet presAssocID="{DB1A1606-130D-4B45-9553-0A0B804495DF}" presName="node" presStyleLbl="vennNode1" presStyleIdx="1" presStyleCnt="5">
        <dgm:presLayoutVars>
          <dgm:bulletEnabled val="1"/>
        </dgm:presLayoutVars>
      </dgm:prSet>
      <dgm:spPr/>
    </dgm:pt>
    <dgm:pt modelId="{449BFEB2-6844-4A2C-8DC2-780280CBA079}" type="pres">
      <dgm:prSet presAssocID="{AEA7499A-114B-4146-9776-CDD8ACEC6B39}" presName="node" presStyleLbl="vennNode1" presStyleIdx="2" presStyleCnt="5">
        <dgm:presLayoutVars>
          <dgm:bulletEnabled val="1"/>
        </dgm:presLayoutVars>
      </dgm:prSet>
      <dgm:spPr/>
    </dgm:pt>
    <dgm:pt modelId="{9DDE88A7-5745-4E4F-A7A8-F71A4DA0D5F2}" type="pres">
      <dgm:prSet presAssocID="{BF71EFAE-EC9F-46E9-BD2A-1686637595DA}" presName="node" presStyleLbl="vennNode1" presStyleIdx="3" presStyleCnt="5" custRadScaleRad="100226" custRadScaleInc="-1012">
        <dgm:presLayoutVars>
          <dgm:bulletEnabled val="1"/>
        </dgm:presLayoutVars>
      </dgm:prSet>
      <dgm:spPr/>
    </dgm:pt>
    <dgm:pt modelId="{FC69A2CE-A671-47B5-8CD8-544465E52E9C}" type="pres">
      <dgm:prSet presAssocID="{15426A40-9AD2-4153-8230-E20BC4B11534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09B198C8-E6EF-4BF2-B04A-98A7D3B82C52}" srcId="{43275D6C-D470-4E2E-96F8-239EECE5D634}" destId="{15426A40-9AD2-4153-8230-E20BC4B11534}" srcOrd="3" destOrd="0" parTransId="{A1307EAF-2414-4AFE-BE82-97C79333BAA9}" sibTransId="{869B992E-498B-4FBD-AA48-03E5171031C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AB36D377-182D-4F38-A7FA-BE410BDE00D5}" type="presParOf" srcId="{1FB746E2-D736-4446-8093-C865FE09A112}" destId="{FC69A2CE-A671-47B5-8CD8-544465E52E9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/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/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/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/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/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јавних предузећа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/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/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/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машина,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</dgm:pt>
  </dgm:ptLst>
  <dgm:cxnLst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A66DD3E-AD41-4FBE-A90F-6733EF188F32}" type="presOf" srcId="{26EF48C7-6381-4355-B03F-DD441AE957C7}" destId="{EFAACCF6-3A6A-4536-89B0-F0A7C44F6BE1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1EC38B43-666B-4E38-81B7-8A080ED8DA87}" type="presOf" srcId="{0C844461-76DE-4FEA-A87D-23440AD6FC2E}" destId="{C6144CDB-22C1-4337-9F95-C3A522A707D1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CAC21658-3423-481C-AF27-E9996CB921F1}" type="presOf" srcId="{D45E583C-4AAD-40D2-9D24-9A0A68141567}" destId="{7BB6658A-32E0-42C7-B82A-240BF45CF27D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A72B881-7734-4A48-B974-4165271D16B3}" type="presOf" srcId="{A22D28D0-C0EE-4FAC-9411-A8A4995FB17B}" destId="{B43D6F8D-5103-4DCA-8971-053A6B7A987B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592F709B-0D71-4665-94FE-FCFCC1F99F37}" type="presOf" srcId="{48096665-F98A-4372-9642-AA104F5D458A}" destId="{B471A916-B6F4-4017-A447-E2C98CEE19B9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09EA19A1-AD92-457C-AA02-410DD0335895}" type="presOf" srcId="{E055884F-7426-4921-A0E5-9CA56A76B49A}" destId="{CCB8139E-CA19-491D-9FCD-6BF28923C725}" srcOrd="0" destOrd="0" presId="urn:diagrams.loki3.com/BracketList"/>
    <dgm:cxn modelId="{E8F8E3A6-DE2E-43A3-A54F-79C8F4CD16F2}" type="presOf" srcId="{92FD0664-EE76-4121-BE7B-68FC1EE5F4D7}" destId="{C6BA9D27-2D60-4BA7-98A9-E18E57FDB6CB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6CADC6AF-E4D1-4118-B6AD-2936E20B24E4}" type="presOf" srcId="{E1AD8724-28DC-48C5-B75E-B0D1F33E6279}" destId="{939B76D1-BB33-4E50-9ECD-839FB5787B95}" srcOrd="0" destOrd="0" presId="urn:diagrams.loki3.com/BracketList"/>
    <dgm:cxn modelId="{125639C7-B690-4F53-A1C9-BB18BE26EFFF}" type="presOf" srcId="{FE2BA0E8-81AC-463B-B498-EF464F5BCE06}" destId="{9893D59A-7FEC-486D-89C4-D28135F6121C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EC0075EB-3DC2-4074-AA80-170858192B86}" type="presOf" srcId="{28888755-727E-436B-B2F2-DA7896544A65}" destId="{9312B733-3AEB-49F6-8245-08553BA2949B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/>
            <a:t>Укупни расходи и издаци </a:t>
          </a:r>
          <a:r>
            <a:rPr lang="sr-Latn-RS" dirty="0"/>
            <a:t>1.06</a:t>
          </a:r>
          <a:r>
            <a:rPr lang="en-GB" dirty="0"/>
            <a:t>8</a:t>
          </a:r>
          <a:r>
            <a:rPr lang="sr-Latn-RS" dirty="0"/>
            <a:t>.</a:t>
          </a:r>
          <a:r>
            <a:rPr lang="en-GB" dirty="0"/>
            <a:t>906.561,00</a:t>
          </a:r>
          <a:r>
            <a:rPr lang="sr-Cyrl-RS" dirty="0"/>
            <a:t> динара</a:t>
          </a:r>
          <a:endParaRPr lang="en-US" dirty="0"/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800" dirty="0"/>
            <a:t>Коришћење роба и услуга </a:t>
          </a:r>
          <a:r>
            <a:rPr lang="sr-Latn-RS" sz="800" dirty="0"/>
            <a:t>3</a:t>
          </a:r>
          <a:r>
            <a:rPr lang="en-GB" sz="800" dirty="0"/>
            <a:t>78</a:t>
          </a:r>
          <a:r>
            <a:rPr lang="sr-Cyrl-RS" sz="800" dirty="0"/>
            <a:t>.</a:t>
          </a:r>
          <a:r>
            <a:rPr lang="en-GB" sz="800" dirty="0"/>
            <a:t>806</a:t>
          </a:r>
          <a:r>
            <a:rPr lang="sr-Cyrl-RS" sz="800" dirty="0"/>
            <a:t>.</a:t>
          </a:r>
          <a:r>
            <a:rPr lang="en-GB" sz="800" dirty="0"/>
            <a:t>281</a:t>
          </a:r>
          <a:r>
            <a:rPr lang="sr-Cyrl-RS" sz="800" dirty="0"/>
            <a:t>.00</a:t>
          </a:r>
          <a:r>
            <a:rPr lang="ru-RU" sz="800" dirty="0"/>
            <a:t> динара</a:t>
          </a:r>
          <a:endParaRPr lang="en-US" sz="800" dirty="0"/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/>
      <dgm:spPr/>
      <dgm:t>
        <a:bodyPr/>
        <a:lstStyle/>
        <a:p>
          <a:r>
            <a:rPr lang="sr-Cyrl-RS" dirty="0"/>
            <a:t>Субвенције </a:t>
          </a:r>
          <a:r>
            <a:rPr lang="sr-Latn-RS" dirty="0"/>
            <a:t>1</a:t>
          </a:r>
          <a:r>
            <a:rPr lang="en-GB" dirty="0"/>
            <a:t>9</a:t>
          </a:r>
          <a:r>
            <a:rPr lang="sr-Latn-RS" dirty="0"/>
            <a:t>.</a:t>
          </a:r>
          <a:r>
            <a:rPr lang="en-GB" dirty="0"/>
            <a:t>600</a:t>
          </a:r>
          <a:r>
            <a:rPr lang="sr-Latn-RS" dirty="0"/>
            <a:t>.000.00</a:t>
          </a:r>
          <a:r>
            <a:rPr lang="sr-Cyrl-RS" dirty="0"/>
            <a:t> динара</a:t>
          </a:r>
          <a:endParaRPr lang="en-US" dirty="0"/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/>
      <dgm:spPr/>
      <dgm:t>
        <a:bodyPr/>
        <a:lstStyle/>
        <a:p>
          <a:r>
            <a:rPr lang="sr-Cyrl-RS" sz="800" dirty="0"/>
            <a:t>Капитални издаци </a:t>
          </a:r>
          <a:r>
            <a:rPr lang="en-GB" sz="800" dirty="0"/>
            <a:t>71</a:t>
          </a:r>
          <a:r>
            <a:rPr lang="sr-Cyrl-RS" sz="800" dirty="0"/>
            <a:t>.</a:t>
          </a:r>
          <a:r>
            <a:rPr lang="en-GB" sz="800" dirty="0"/>
            <a:t>177</a:t>
          </a:r>
          <a:r>
            <a:rPr lang="sr-Cyrl-RS" sz="800" dirty="0"/>
            <a:t>.</a:t>
          </a:r>
          <a:r>
            <a:rPr lang="en-GB" sz="800" dirty="0"/>
            <a:t>280</a:t>
          </a:r>
          <a:r>
            <a:rPr lang="sr-Cyrl-RS" sz="800" dirty="0"/>
            <a:t>.</a:t>
          </a:r>
          <a:r>
            <a:rPr lang="sr-Cyrl-RS" sz="800" dirty="0" err="1"/>
            <a:t>00динара</a:t>
          </a:r>
          <a:endParaRPr lang="en-US" sz="800" dirty="0"/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800" dirty="0"/>
            <a:t>Отплата камата и пратећи трошкови задужења</a:t>
          </a:r>
          <a:br>
            <a:rPr lang="sr-Cyrl-RS" sz="800" dirty="0"/>
          </a:br>
          <a:r>
            <a:rPr lang="en-GB" sz="800" dirty="0"/>
            <a:t>510.000.00 </a:t>
          </a:r>
          <a:r>
            <a:rPr lang="sr-Cyrl-RS" sz="800" dirty="0"/>
            <a:t>динара</a:t>
          </a:r>
          <a:endParaRPr lang="en-US" sz="800" dirty="0"/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/>
      <dgm:spPr/>
      <dgm:t>
        <a:bodyPr/>
        <a:lstStyle/>
        <a:p>
          <a:r>
            <a:rPr lang="sr-Cyrl-RS" dirty="0"/>
            <a:t>Социјална помоћ </a:t>
          </a:r>
          <a:r>
            <a:rPr lang="en-GB" dirty="0"/>
            <a:t>64</a:t>
          </a:r>
          <a:r>
            <a:rPr lang="sr-Latn-RS" dirty="0"/>
            <a:t>.</a:t>
          </a:r>
          <a:r>
            <a:rPr lang="en-GB" dirty="0"/>
            <a:t>600</a:t>
          </a:r>
          <a:r>
            <a:rPr lang="sr-Latn-RS" dirty="0"/>
            <a:t>.000.00</a:t>
          </a:r>
          <a:r>
            <a:rPr lang="sr-Cyrl-RS" dirty="0"/>
            <a:t>. динара</a:t>
          </a:r>
          <a:endParaRPr lang="en-US" dirty="0"/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800" dirty="0"/>
            <a:t>Дотације и трансфери 19</a:t>
          </a:r>
          <a:r>
            <a:rPr lang="en-GB" sz="800" dirty="0"/>
            <a:t>7</a:t>
          </a:r>
          <a:r>
            <a:rPr lang="sr-Cyrl-RS" sz="800" dirty="0"/>
            <a:t>.</a:t>
          </a:r>
          <a:r>
            <a:rPr lang="en-GB" sz="800" dirty="0"/>
            <a:t>649</a:t>
          </a:r>
          <a:r>
            <a:rPr lang="sr-Cyrl-RS" sz="800" dirty="0"/>
            <a:t>.</a:t>
          </a:r>
          <a:r>
            <a:rPr lang="sr-Cyrl-RS" sz="800" dirty="0" err="1"/>
            <a:t>000.00динара</a:t>
          </a:r>
          <a:endParaRPr lang="en-US" sz="800" dirty="0"/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/>
      <dgm:spPr/>
      <dgm:t>
        <a:bodyPr/>
        <a:lstStyle/>
        <a:p>
          <a:r>
            <a:rPr lang="sr-Cyrl-RS" dirty="0"/>
            <a:t>Остали расходи 6</a:t>
          </a:r>
          <a:r>
            <a:rPr lang="en-GB" dirty="0"/>
            <a:t>5</a:t>
          </a:r>
          <a:r>
            <a:rPr lang="sr-Latn-RS" dirty="0"/>
            <a:t>.</a:t>
          </a:r>
          <a:r>
            <a:rPr lang="en-GB" dirty="0"/>
            <a:t>420</a:t>
          </a:r>
          <a:r>
            <a:rPr lang="sr-Latn-RS" dirty="0"/>
            <a:t>.000.00</a:t>
          </a:r>
          <a:r>
            <a:rPr lang="sr-Cyrl-RS" dirty="0"/>
            <a:t> динара</a:t>
          </a:r>
          <a:endParaRPr lang="en-US" dirty="0"/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/>
      <dgm:spPr/>
      <dgm:t>
        <a:bodyPr/>
        <a:lstStyle/>
        <a:p>
          <a:r>
            <a:rPr lang="sr-Cyrl-RS" dirty="0"/>
            <a:t>Средства резерве 1</a:t>
          </a:r>
          <a:r>
            <a:rPr lang="en-GB" dirty="0"/>
            <a:t>1</a:t>
          </a:r>
          <a:r>
            <a:rPr lang="sr-Cyrl-RS" dirty="0"/>
            <a:t>.</a:t>
          </a:r>
          <a:r>
            <a:rPr lang="en-GB" dirty="0"/>
            <a:t>836</a:t>
          </a:r>
          <a:r>
            <a:rPr lang="sr-Cyrl-RS" dirty="0"/>
            <a:t>.000</a:t>
          </a:r>
          <a:r>
            <a:rPr lang="sr-Latn-RS" dirty="0"/>
            <a:t>.00</a:t>
          </a:r>
          <a:endParaRPr lang="en-US" dirty="0"/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24E8E2AA-B394-4584-B35F-CD6AAAAD9952}">
      <dgm:prSet/>
      <dgm:spPr/>
      <dgm:t>
        <a:bodyPr/>
        <a:lstStyle/>
        <a:p>
          <a:endParaRPr lang="en-GB"/>
        </a:p>
      </dgm:t>
    </dgm:pt>
    <dgm:pt modelId="{A0D07E1B-B919-4316-BE18-70F18C7DCD71}" type="parTrans" cxnId="{9C393C9B-311F-4026-B79D-76B8AD321630}">
      <dgm:prSet/>
      <dgm:spPr/>
      <dgm:t>
        <a:bodyPr/>
        <a:lstStyle/>
        <a:p>
          <a:endParaRPr lang="en-US"/>
        </a:p>
      </dgm:t>
    </dgm:pt>
    <dgm:pt modelId="{57F667A7-266A-46A2-B6B8-CE53BD15EC92}" type="sibTrans" cxnId="{9C393C9B-311F-4026-B79D-76B8AD321630}">
      <dgm:prSet/>
      <dgm:spPr/>
      <dgm:t>
        <a:bodyPr/>
        <a:lstStyle/>
        <a:p>
          <a:endParaRPr lang="en-US"/>
        </a:p>
      </dgm:t>
    </dgm:pt>
    <dgm:pt modelId="{7D454293-751D-4429-A023-8D88574945D4}">
      <dgm:prSet/>
      <dgm:spPr/>
      <dgm:t>
        <a:bodyPr/>
        <a:lstStyle/>
        <a:p>
          <a:r>
            <a:rPr lang="sr-Cyrl-RS" dirty="0"/>
            <a:t>Расходи за запослене 2</a:t>
          </a:r>
          <a:r>
            <a:rPr lang="en-GB" dirty="0"/>
            <a:t>59</a:t>
          </a:r>
          <a:r>
            <a:rPr lang="sr-Cyrl-RS" dirty="0"/>
            <a:t>.</a:t>
          </a:r>
          <a:r>
            <a:rPr lang="en-GB" dirty="0"/>
            <a:t>308</a:t>
          </a:r>
          <a:r>
            <a:rPr lang="sr-Cyrl-RS" dirty="0"/>
            <a:t>.000.00 динара</a:t>
          </a:r>
          <a:endParaRPr lang="en-US" dirty="0"/>
        </a:p>
      </dgm:t>
    </dgm:pt>
    <dgm:pt modelId="{94BC43A6-648F-42B1-AEAF-66D4CF915501}" type="parTrans" cxnId="{6B84A9A9-1563-4090-90B2-270D40006D62}">
      <dgm:prSet/>
      <dgm:spPr/>
      <dgm:t>
        <a:bodyPr/>
        <a:lstStyle/>
        <a:p>
          <a:endParaRPr lang="en-GB"/>
        </a:p>
      </dgm:t>
    </dgm:pt>
    <dgm:pt modelId="{4E86D4F3-C5F3-4536-A7B0-04C195CF8E2E}" type="sibTrans" cxnId="{6B84A9A9-1563-4090-90B2-270D40006D62}">
      <dgm:prSet/>
      <dgm:spPr/>
      <dgm:t>
        <a:bodyPr/>
        <a:lstStyle/>
        <a:p>
          <a:endParaRPr lang="en-GB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9436B1-B652-4794-B4F4-4850647DACEB}" type="pres">
      <dgm:prSet presAssocID="{9ED1A3B2-A381-4201-823D-E4B4F944886D}" presName="centerShape" presStyleLbl="node0" presStyleIdx="0" presStyleCnt="1" custScaleX="131723" custScaleY="134986"/>
      <dgm:spPr/>
    </dgm:pt>
    <dgm:pt modelId="{73F305AC-CFDC-45B1-8AB8-6FABD1C99179}" type="pres">
      <dgm:prSet presAssocID="{A7091EAC-498C-4E8C-B46B-331B042A0C75}" presName="node" presStyleLbl="node1" presStyleIdx="0" presStyleCnt="9" custScaleX="141131" custScaleY="140917">
        <dgm:presLayoutVars>
          <dgm:bulletEnabled val="1"/>
        </dgm:presLayoutVars>
      </dgm:prSet>
      <dgm:spPr/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9"/>
      <dgm:spPr/>
    </dgm:pt>
    <dgm:pt modelId="{A14630AA-C1BD-4A7E-B665-0A7C9B6C19C9}" type="pres">
      <dgm:prSet presAssocID="{3FA5C700-C8EE-4CAC-8DA0-0BA7CA952C72}" presName="node" presStyleLbl="node1" presStyleIdx="1" presStyleCnt="9" custScaleX="131953" custScaleY="129967">
        <dgm:presLayoutVars>
          <dgm:bulletEnabled val="1"/>
        </dgm:presLayoutVars>
      </dgm:prSet>
      <dgm:spPr/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9" custLinFactNeighborX="515" custLinFactNeighborY="33"/>
      <dgm:spPr/>
    </dgm:pt>
    <dgm:pt modelId="{E43F7264-94BE-4E7E-8A98-A0D70BB3AF06}" type="pres">
      <dgm:prSet presAssocID="{4746DA87-483C-4B84-9A22-BC58F96CB23A}" presName="node" presStyleLbl="node1" presStyleIdx="2" presStyleCnt="9" custScaleX="121003" custScaleY="119208">
        <dgm:presLayoutVars>
          <dgm:bulletEnabled val="1"/>
        </dgm:presLayoutVars>
      </dgm:prSet>
      <dgm:spPr/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9"/>
      <dgm:spPr/>
    </dgm:pt>
    <dgm:pt modelId="{82919B21-D639-4B68-9060-6F85E5FE6506}" type="pres">
      <dgm:prSet presAssocID="{7D454293-751D-4429-A023-8D88574945D4}" presName="node" presStyleLbl="node1" presStyleIdx="3" presStyleCnt="9" custScaleX="121003" custScaleY="119208">
        <dgm:presLayoutVars>
          <dgm:bulletEnabled val="1"/>
        </dgm:presLayoutVars>
      </dgm:prSet>
      <dgm:spPr/>
    </dgm:pt>
    <dgm:pt modelId="{E76C70BE-A33A-41B6-9C0F-E93FD66484AD}" type="pres">
      <dgm:prSet presAssocID="{7D454293-751D-4429-A023-8D88574945D4}" presName="dummy" presStyleCnt="0"/>
      <dgm:spPr/>
    </dgm:pt>
    <dgm:pt modelId="{E246AC34-D042-4376-8B33-1B82575717A4}" type="pres">
      <dgm:prSet presAssocID="{4E86D4F3-C5F3-4536-A7B0-04C195CF8E2E}" presName="sibTrans" presStyleLbl="sibTrans2D1" presStyleIdx="3" presStyleCnt="9"/>
      <dgm:spPr/>
    </dgm:pt>
    <dgm:pt modelId="{115526CD-270E-4C52-A164-15F2B6F9FE39}" type="pres">
      <dgm:prSet presAssocID="{8329AE49-ECD5-4C13-B90F-CA83B6E6F994}" presName="node" presStyleLbl="node1" presStyleIdx="4" presStyleCnt="9" custScaleX="120594" custScaleY="116316">
        <dgm:presLayoutVars>
          <dgm:bulletEnabled val="1"/>
        </dgm:presLayoutVars>
      </dgm:prSet>
      <dgm:spPr/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4" presStyleCnt="9"/>
      <dgm:spPr/>
    </dgm:pt>
    <dgm:pt modelId="{5101AD7C-EA94-402A-A388-0FD916639D60}" type="pres">
      <dgm:prSet presAssocID="{9C6F0069-43DC-402D-BD84-1006528FCE04}" presName="node" presStyleLbl="node1" presStyleIdx="5" presStyleCnt="9" custScaleX="117384" custScaleY="118966" custRadScaleRad="98874" custRadScaleInc="-5820">
        <dgm:presLayoutVars>
          <dgm:bulletEnabled val="1"/>
        </dgm:presLayoutVars>
      </dgm:prSet>
      <dgm:spPr/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5" presStyleCnt="9"/>
      <dgm:spPr/>
    </dgm:pt>
    <dgm:pt modelId="{D19ADD6D-9F0A-4766-B637-BB2D5495A9BB}" type="pres">
      <dgm:prSet presAssocID="{ED01A515-5448-4A3E-A2EC-575448D0F5AA}" presName="node" presStyleLbl="node1" presStyleIdx="6" presStyleCnt="9" custScaleX="113767" custScaleY="116316">
        <dgm:presLayoutVars>
          <dgm:bulletEnabled val="1"/>
        </dgm:presLayoutVars>
      </dgm:prSet>
      <dgm:spPr/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6" presStyleCnt="9"/>
      <dgm:spPr/>
    </dgm:pt>
    <dgm:pt modelId="{4F05B281-B6DB-45BB-A427-1BF92AADC139}" type="pres">
      <dgm:prSet presAssocID="{AE26BF5A-34A6-4192-8BEA-D9ECFB941642}" presName="node" presStyleLbl="node1" presStyleIdx="7" presStyleCnt="9" custScaleX="119893" custScaleY="125494">
        <dgm:presLayoutVars>
          <dgm:bulletEnabled val="1"/>
        </dgm:presLayoutVars>
      </dgm:prSet>
      <dgm:spPr/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7" presStyleCnt="9"/>
      <dgm:spPr/>
    </dgm:pt>
    <dgm:pt modelId="{2D6C03BD-4023-431E-84F6-C080A9961C8A}" type="pres">
      <dgm:prSet presAssocID="{91651A17-950C-49EC-8C35-2517548AE9E6}" presName="node" presStyleLbl="node1" presStyleIdx="8" presStyleCnt="9" custScaleX="134628" custScaleY="131362" custRadScaleRad="93377" custRadScaleInc="-24115">
        <dgm:presLayoutVars>
          <dgm:bulletEnabled val="1"/>
        </dgm:presLayoutVars>
      </dgm:prSet>
      <dgm:spPr/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8" presStyleCnt="9"/>
      <dgm:spPr/>
    </dgm:pt>
  </dgm:ptLst>
  <dgm:cxnLst>
    <dgm:cxn modelId="{6F2B6306-6DB1-4752-A446-C398E965AA2C}" type="presOf" srcId="{4E86D4F3-C5F3-4536-A7B0-04C195CF8E2E}" destId="{E246AC34-D042-4376-8B33-1B82575717A4}" srcOrd="0" destOrd="0" presId="urn:microsoft.com/office/officeart/2005/8/layout/radial6"/>
    <dgm:cxn modelId="{30638209-A4D1-4BFE-943D-C66C72DB50AF}" srcId="{9ED1A3B2-A381-4201-823D-E4B4F944886D}" destId="{ED01A515-5448-4A3E-A2EC-575448D0F5AA}" srcOrd="6" destOrd="0" parTransId="{3C8BC949-583D-42C4-9E18-497A2FA6C1D3}" sibTransId="{B658162B-CA61-458F-8F17-E18D499D4DE8}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4E6E6427-5348-4ECF-99CC-46CA5F3BDA5F}" srcId="{B1BE2A8E-285E-4C69-9BFF-CE48B252AA50}" destId="{7D1C9009-9B60-4C15-8E3B-F949FAB90776}" srcOrd="5" destOrd="0" parTransId="{E75197AC-E7B0-4C26-9D1F-47E47BE7CCEF}" sibTransId="{9D56A871-CE7A-4922-AAF9-9D95A29D1039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C2BA2E7D-A4DC-497F-82AA-B05171512E7B}" srcId="{9ED1A3B2-A381-4201-823D-E4B4F944886D}" destId="{AE26BF5A-34A6-4192-8BEA-D9ECFB941642}" srcOrd="7" destOrd="0" parTransId="{053AEA0B-0F73-4DAC-9295-FCA55D0C5C5A}" sibTransId="{F67939D1-3ADF-4276-A6FA-0083CE5DA4FA}"/>
    <dgm:cxn modelId="{D5A26C81-B5CA-4FF9-85ED-60967857EFA6}" srcId="{B1BE2A8E-285E-4C69-9BFF-CE48B252AA50}" destId="{3641F520-BAF8-4BA4-A826-44FA753A5F4E}" srcOrd="4" destOrd="0" parTransId="{31D6B297-275C-4FAC-A07E-4467512471AD}" sibTransId="{53B82682-8E0C-4903-98EA-36CBB0B8A63B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E5C57887-03D1-40F3-92D1-69D9EA4EF13C}" type="presOf" srcId="{7D454293-751D-4429-A023-8D88574945D4}" destId="{82919B21-D639-4B68-9060-6F85E5FE6506}" srcOrd="0" destOrd="0" presId="urn:microsoft.com/office/officeart/2005/8/layout/radial6"/>
    <dgm:cxn modelId="{4A16358E-6F75-4AC0-B6E5-E26F15B1A750}" srcId="{B1BE2A8E-285E-4C69-9BFF-CE48B252AA50}" destId="{3BA9396D-1753-43D3-A703-A75A7C19204B}" srcOrd="2" destOrd="0" parTransId="{FDC0F8DA-00AF-40CD-B616-B7AA7472101C}" sibTransId="{869210E2-CDFB-49E6-A3F9-D5A55D2018F0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B6507D96-25C4-4121-9433-2A113978B784}" srcId="{B1BE2A8E-285E-4C69-9BFF-CE48B252AA50}" destId="{C64FD589-26EA-483C-BB5E-C8324A82EAF5}" srcOrd="3" destOrd="0" parTransId="{1E312D33-14E1-4B2B-A210-2A735401CE1C}" sibTransId="{46E45D53-1277-4C97-8E3B-323B4EBF62F5}"/>
    <dgm:cxn modelId="{9C393C9B-311F-4026-B79D-76B8AD321630}" srcId="{B1BE2A8E-285E-4C69-9BFF-CE48B252AA50}" destId="{24E8E2AA-B394-4584-B35F-CD6AAAAD9952}" srcOrd="1" destOrd="0" parTransId="{A0D07E1B-B919-4316-BE18-70F18C7DCD71}" sibTransId="{57F667A7-266A-46A2-B6B8-CE53BD15EC92}"/>
    <dgm:cxn modelId="{A14346A8-4918-4300-9891-20568D283921}" srcId="{9ED1A3B2-A381-4201-823D-E4B4F944886D}" destId="{9C6F0069-43DC-402D-BD84-1006528FCE04}" srcOrd="5" destOrd="0" parTransId="{44D9A023-5F81-4677-8A1D-494A76B02F4A}" sibTransId="{9FF20664-3F6F-4415-8233-D443550F6854}"/>
    <dgm:cxn modelId="{6B84A9A9-1563-4090-90B2-270D40006D62}" srcId="{9ED1A3B2-A381-4201-823D-E4B4F944886D}" destId="{7D454293-751D-4429-A023-8D88574945D4}" srcOrd="3" destOrd="0" parTransId="{94BC43A6-648F-42B1-AEAF-66D4CF915501}" sibTransId="{4E86D4F3-C5F3-4536-A7B0-04C195CF8E2E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47BC94C2-46D4-453B-A292-6076A9F8EE3B}" srcId="{9ED1A3B2-A381-4201-823D-E4B4F944886D}" destId="{8329AE49-ECD5-4C13-B90F-CA83B6E6F994}" srcOrd="4" destOrd="0" parTransId="{6A3537F1-6C7A-4D5E-9BC9-14D14BE7BA95}" sibTransId="{9CB0C477-89B3-4058-B341-9FC9F0AB6BB2}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3DFE3AE5-6DA5-4440-A66F-1437FD4DC5D4}" srcId="{B1BE2A8E-285E-4C69-9BFF-CE48B252AA50}" destId="{343B6168-99DB-4C0C-9BE7-E54D7B80C5AD}" srcOrd="6" destOrd="0" parTransId="{6F98FC42-2370-4FD0-A627-0708511F7F32}" sibTransId="{95FBDDB6-4174-4619-B543-81DEF6B7716A}"/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E14E4EEE-087E-4E8C-92C7-D48A2C2A60C4}" srcId="{9ED1A3B2-A381-4201-823D-E4B4F944886D}" destId="{91651A17-950C-49EC-8C35-2517548AE9E6}" srcOrd="8" destOrd="0" parTransId="{842A79D3-4827-4424-A76D-539154392405}" sibTransId="{8962C693-DF60-43F6-9F43-7615C2E1439A}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CA67F702-3AB5-46D4-8261-29C245175A53}" type="presParOf" srcId="{F4B68BA8-694B-4B7F-8215-68903FFCD2D7}" destId="{82919B21-D639-4B68-9060-6F85E5FE6506}" srcOrd="10" destOrd="0" presId="urn:microsoft.com/office/officeart/2005/8/layout/radial6"/>
    <dgm:cxn modelId="{4E80AF74-8311-4651-9575-5B491B60C5C3}" type="presParOf" srcId="{F4B68BA8-694B-4B7F-8215-68903FFCD2D7}" destId="{E76C70BE-A33A-41B6-9C0F-E93FD66484AD}" srcOrd="11" destOrd="0" presId="urn:microsoft.com/office/officeart/2005/8/layout/radial6"/>
    <dgm:cxn modelId="{2B9666CC-95FD-4D95-BF04-C41870225DCD}" type="presParOf" srcId="{F4B68BA8-694B-4B7F-8215-68903FFCD2D7}" destId="{E246AC34-D042-4376-8B33-1B82575717A4}" srcOrd="12" destOrd="0" presId="urn:microsoft.com/office/officeart/2005/8/layout/radial6"/>
    <dgm:cxn modelId="{72A42ED5-3446-4DE8-A4D3-148A0A30BDBF}" type="presParOf" srcId="{F4B68BA8-694B-4B7F-8215-68903FFCD2D7}" destId="{115526CD-270E-4C52-A164-15F2B6F9FE39}" srcOrd="13" destOrd="0" presId="urn:microsoft.com/office/officeart/2005/8/layout/radial6"/>
    <dgm:cxn modelId="{F5160239-523C-416B-B3F0-76F9EFD3254F}" type="presParOf" srcId="{F4B68BA8-694B-4B7F-8215-68903FFCD2D7}" destId="{E442822E-2282-4D84-AEA3-97E5D7F5026E}" srcOrd="14" destOrd="0" presId="urn:microsoft.com/office/officeart/2005/8/layout/radial6"/>
    <dgm:cxn modelId="{5959F9D9-A684-41D8-BEE2-DE8852492309}" type="presParOf" srcId="{F4B68BA8-694B-4B7F-8215-68903FFCD2D7}" destId="{1EBC4AA2-7966-4002-8CE2-7479E65C1C79}" srcOrd="15" destOrd="0" presId="urn:microsoft.com/office/officeart/2005/8/layout/radial6"/>
    <dgm:cxn modelId="{0657E8C1-01D7-4CC0-B548-C8E5739E41EB}" type="presParOf" srcId="{F4B68BA8-694B-4B7F-8215-68903FFCD2D7}" destId="{5101AD7C-EA94-402A-A388-0FD916639D60}" srcOrd="16" destOrd="0" presId="urn:microsoft.com/office/officeart/2005/8/layout/radial6"/>
    <dgm:cxn modelId="{0DE83748-214B-4394-AFCC-50F73128CA7F}" type="presParOf" srcId="{F4B68BA8-694B-4B7F-8215-68903FFCD2D7}" destId="{97296767-E761-4683-B475-54E34622C9C1}" srcOrd="17" destOrd="0" presId="urn:microsoft.com/office/officeart/2005/8/layout/radial6"/>
    <dgm:cxn modelId="{6FAD0287-3642-4BC3-838C-432047BEF64F}" type="presParOf" srcId="{F4B68BA8-694B-4B7F-8215-68903FFCD2D7}" destId="{FC9B55A0-D6BC-47A3-92D9-CF0D462CBA3E}" srcOrd="18" destOrd="0" presId="urn:microsoft.com/office/officeart/2005/8/layout/radial6"/>
    <dgm:cxn modelId="{85324FF1-B5A8-42C3-9CD8-B8F3A7B41DAF}" type="presParOf" srcId="{F4B68BA8-694B-4B7F-8215-68903FFCD2D7}" destId="{D19ADD6D-9F0A-4766-B637-BB2D5495A9BB}" srcOrd="19" destOrd="0" presId="urn:microsoft.com/office/officeart/2005/8/layout/radial6"/>
    <dgm:cxn modelId="{363F0F02-6E41-404E-B2E5-4890434DECC7}" type="presParOf" srcId="{F4B68BA8-694B-4B7F-8215-68903FFCD2D7}" destId="{CB9DB137-9ACF-4A5D-915D-C6DEF62C671A}" srcOrd="20" destOrd="0" presId="urn:microsoft.com/office/officeart/2005/8/layout/radial6"/>
    <dgm:cxn modelId="{C75A112C-7212-4B80-9DA4-CA7F2DD70EB5}" type="presParOf" srcId="{F4B68BA8-694B-4B7F-8215-68903FFCD2D7}" destId="{84EFD8D8-F116-4363-8F07-0BDD118D8287}" srcOrd="21" destOrd="0" presId="urn:microsoft.com/office/officeart/2005/8/layout/radial6"/>
    <dgm:cxn modelId="{F93707E6-5B1F-4F40-A3A3-B884267CE7F5}" type="presParOf" srcId="{F4B68BA8-694B-4B7F-8215-68903FFCD2D7}" destId="{4F05B281-B6DB-45BB-A427-1BF92AADC139}" srcOrd="22" destOrd="0" presId="urn:microsoft.com/office/officeart/2005/8/layout/radial6"/>
    <dgm:cxn modelId="{3D4ADB0D-3A32-46EB-993B-C2B89385D5E3}" type="presParOf" srcId="{F4B68BA8-694B-4B7F-8215-68903FFCD2D7}" destId="{FEDFE719-4F44-4DDA-B702-82A372856A51}" srcOrd="23" destOrd="0" presId="urn:microsoft.com/office/officeart/2005/8/layout/radial6"/>
    <dgm:cxn modelId="{EBDDFBD5-050A-401C-B541-60C312E8BADC}" type="presParOf" srcId="{F4B68BA8-694B-4B7F-8215-68903FFCD2D7}" destId="{C0575E5C-DEAA-49FF-9C6A-0DF4C03D040D}" srcOrd="24" destOrd="0" presId="urn:microsoft.com/office/officeart/2005/8/layout/radial6"/>
    <dgm:cxn modelId="{FD35A212-0E1F-4819-BF1F-B29719BECB43}" type="presParOf" srcId="{F4B68BA8-694B-4B7F-8215-68903FFCD2D7}" destId="{2D6C03BD-4023-431E-84F6-C080A9961C8A}" srcOrd="25" destOrd="0" presId="urn:microsoft.com/office/officeart/2005/8/layout/radial6"/>
    <dgm:cxn modelId="{BC555FE2-565F-4CC2-844D-BACDB94E3D46}" type="presParOf" srcId="{F4B68BA8-694B-4B7F-8215-68903FFCD2D7}" destId="{2578787D-F4B0-463A-AA6F-94706894BC8C}" srcOrd="26" destOrd="0" presId="urn:microsoft.com/office/officeart/2005/8/layout/radial6"/>
    <dgm:cxn modelId="{6F30A1FC-C56F-4DA2-B79C-F00209C57B2B}" type="presParOf" srcId="{F4B68BA8-694B-4B7F-8215-68903FFCD2D7}" destId="{7C884431-F906-455C-AAF5-4FBEC1E13C27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8254B8-63E5-41B7-A028-C17D007863B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CCEC13-10CE-4436-AA36-9933402B3E1C}">
      <dgm:prSet phldrT="[Text]" custT="1"/>
      <dgm:spPr/>
      <dgm:t>
        <a:bodyPr/>
        <a:lstStyle/>
        <a:p>
          <a:r>
            <a:rPr lang="sr-Cyrl-RS" sz="1200" b="1" dirty="0"/>
            <a:t>Програм енергетске санације стамбених зграда и кућ</a:t>
          </a:r>
          <a:endParaRPr lang="en-US" sz="1200" b="1" dirty="0"/>
        </a:p>
      </dgm:t>
    </dgm:pt>
    <dgm:pt modelId="{C2DB4AA4-CE4C-4D3C-89E9-376944B59FF2}" type="parTrans" cxnId="{05A054F4-3839-45C3-931D-23FE4D5930C6}">
      <dgm:prSet/>
      <dgm:spPr/>
      <dgm:t>
        <a:bodyPr/>
        <a:lstStyle/>
        <a:p>
          <a:endParaRPr lang="en-US"/>
        </a:p>
      </dgm:t>
    </dgm:pt>
    <dgm:pt modelId="{664EB7EC-7730-4AD1-A2A7-AFCF7AB65F10}" type="sibTrans" cxnId="{05A054F4-3839-45C3-931D-23FE4D5930C6}">
      <dgm:prSet/>
      <dgm:spPr/>
      <dgm:t>
        <a:bodyPr/>
        <a:lstStyle/>
        <a:p>
          <a:endParaRPr lang="en-US"/>
        </a:p>
      </dgm:t>
    </dgm:pt>
    <dgm:pt modelId="{6CDA9E90-11B8-4B86-B2FD-CC47788A0243}">
      <dgm:prSet phldrT="[Text]" custT="1"/>
      <dgm:spPr/>
      <dgm:t>
        <a:bodyPr/>
        <a:lstStyle/>
        <a:p>
          <a:r>
            <a:rPr lang="sr-Cyrl-RS" sz="1400" b="1" dirty="0"/>
            <a:t>Мере активне политике запошљавања</a:t>
          </a:r>
          <a:endParaRPr lang="en-US" sz="1400" b="1" dirty="0"/>
        </a:p>
      </dgm:t>
    </dgm:pt>
    <dgm:pt modelId="{A4F1704B-E28E-4BBA-B8AB-224FA161EE77}" type="parTrans" cxnId="{29D05313-1383-4EA6-9501-A5B152E954FD}">
      <dgm:prSet/>
      <dgm:spPr/>
      <dgm:t>
        <a:bodyPr/>
        <a:lstStyle/>
        <a:p>
          <a:endParaRPr lang="en-US"/>
        </a:p>
      </dgm:t>
    </dgm:pt>
    <dgm:pt modelId="{F2379F79-F632-4453-8026-1AC752C4B824}" type="sibTrans" cxnId="{29D05313-1383-4EA6-9501-A5B152E954FD}">
      <dgm:prSet/>
      <dgm:spPr/>
      <dgm:t>
        <a:bodyPr/>
        <a:lstStyle/>
        <a:p>
          <a:endParaRPr lang="en-US"/>
        </a:p>
      </dgm:t>
    </dgm:pt>
    <dgm:pt modelId="{BB6C8BE6-B4CB-47C0-B41B-B4E36317D597}">
      <dgm:prSet phldrT="[Text]" custT="1"/>
      <dgm:spPr/>
      <dgm:t>
        <a:bodyPr/>
        <a:lstStyle/>
        <a:p>
          <a:r>
            <a:rPr lang="sr-Cyrl-RS" sz="1200" b="1" dirty="0"/>
            <a:t>Подршка пољопривредника у локалној заједници</a:t>
          </a:r>
          <a:endParaRPr lang="en-US" sz="1200" dirty="0"/>
        </a:p>
      </dgm:t>
    </dgm:pt>
    <dgm:pt modelId="{F2B3B8B2-5CB2-40EC-8B3A-69570D67DEA9}" type="parTrans" cxnId="{7F94A94B-4915-4EDD-B9D9-DE546B1ACAA3}">
      <dgm:prSet/>
      <dgm:spPr/>
      <dgm:t>
        <a:bodyPr/>
        <a:lstStyle/>
        <a:p>
          <a:endParaRPr lang="en-US"/>
        </a:p>
      </dgm:t>
    </dgm:pt>
    <dgm:pt modelId="{77AA5052-D913-4375-B4C2-1C12CCE91449}" type="sibTrans" cxnId="{7F94A94B-4915-4EDD-B9D9-DE546B1ACAA3}">
      <dgm:prSet/>
      <dgm:spPr/>
      <dgm:t>
        <a:bodyPr/>
        <a:lstStyle/>
        <a:p>
          <a:endParaRPr lang="en-US"/>
        </a:p>
      </dgm:t>
    </dgm:pt>
    <dgm:pt modelId="{7FB052B2-0AD5-4509-845B-1CDBAFA82470}">
      <dgm:prSet phldrT="[Text]" custT="1"/>
      <dgm:spPr/>
      <dgm:t>
        <a:bodyPr/>
        <a:lstStyle/>
        <a:p>
          <a:r>
            <a:rPr lang="sr-Cyrl-RS" sz="1200" b="1" dirty="0"/>
            <a:t>Помоћ породицама са децом и подршка студетима</a:t>
          </a:r>
          <a:endParaRPr lang="en-US" sz="1200" b="1" dirty="0"/>
        </a:p>
      </dgm:t>
    </dgm:pt>
    <dgm:pt modelId="{40599B67-D707-41F1-8A1A-A28A806F9769}" type="parTrans" cxnId="{4B085F43-FB60-4A8A-A683-6F696A8D64C7}">
      <dgm:prSet/>
      <dgm:spPr/>
      <dgm:t>
        <a:bodyPr/>
        <a:lstStyle/>
        <a:p>
          <a:endParaRPr lang="en-US"/>
        </a:p>
      </dgm:t>
    </dgm:pt>
    <dgm:pt modelId="{BB10DD04-1314-452D-B481-F4306C1B7B7F}" type="sibTrans" cxnId="{4B085F43-FB60-4A8A-A683-6F696A8D64C7}">
      <dgm:prSet/>
      <dgm:spPr/>
      <dgm:t>
        <a:bodyPr/>
        <a:lstStyle/>
        <a:p>
          <a:endParaRPr lang="en-US"/>
        </a:p>
      </dgm:t>
    </dgm:pt>
    <dgm:pt modelId="{45263132-EEFE-4F8F-9177-9E83AC185D7C}">
      <dgm:prSet phldrT="[Text]" custT="1"/>
      <dgm:spPr/>
      <dgm:t>
        <a:bodyPr/>
        <a:lstStyle/>
        <a:p>
          <a:r>
            <a:rPr lang="sr-Cyrl-RS" sz="1200" b="0" dirty="0">
              <a:latin typeface="Arial Narrow" pitchFamily="34" charset="0"/>
              <a:ea typeface="Times New Roman"/>
              <a:cs typeface="Rod" pitchFamily="49" charset="-79"/>
            </a:rPr>
            <a:t>Израда пројектно-техничке документације за потребе општине Алибунар</a:t>
          </a:r>
          <a:endParaRPr lang="en-US" sz="1200" b="0" dirty="0"/>
        </a:p>
      </dgm:t>
    </dgm:pt>
    <dgm:pt modelId="{C760D28D-D605-424E-9319-DB8D194F8863}" type="sibTrans" cxnId="{EC262458-712A-405D-8CE9-75D3E7A9A748}">
      <dgm:prSet/>
      <dgm:spPr/>
      <dgm:t>
        <a:bodyPr/>
        <a:lstStyle/>
        <a:p>
          <a:endParaRPr lang="en-US"/>
        </a:p>
      </dgm:t>
    </dgm:pt>
    <dgm:pt modelId="{7755DD1A-13D0-43DB-B64A-A4B9DA500FF1}" type="parTrans" cxnId="{EC262458-712A-405D-8CE9-75D3E7A9A748}">
      <dgm:prSet/>
      <dgm:spPr/>
      <dgm:t>
        <a:bodyPr/>
        <a:lstStyle/>
        <a:p>
          <a:endParaRPr lang="en-US"/>
        </a:p>
      </dgm:t>
    </dgm:pt>
    <dgm:pt modelId="{746CB31F-7DD3-4738-B327-BF9CD199CB50}" type="pres">
      <dgm:prSet presAssocID="{C28254B8-63E5-41B7-A028-C17D007863BC}" presName="diagram" presStyleCnt="0">
        <dgm:presLayoutVars>
          <dgm:dir/>
        </dgm:presLayoutVars>
      </dgm:prSet>
      <dgm:spPr/>
    </dgm:pt>
    <dgm:pt modelId="{ED5AAB84-B121-4E1B-9D11-E1B296E8D990}" type="pres">
      <dgm:prSet presAssocID="{45263132-EEFE-4F8F-9177-9E83AC185D7C}" presName="composite" presStyleCnt="0"/>
      <dgm:spPr/>
    </dgm:pt>
    <dgm:pt modelId="{F111CA17-664D-4B11-A4C0-1EBBCB03982F}" type="pres">
      <dgm:prSet presAssocID="{45263132-EEFE-4F8F-9177-9E83AC185D7C}" presName="Image" presStyleLbl="bgShp" presStyleIdx="0" presStyleCnt="5"/>
      <dgm:spPr>
        <a:blipFill>
          <a:blip xmlns:r="http://schemas.openxmlformats.org/officeDocument/2006/relationships" r:embed="rId1"/>
          <a:srcRect/>
          <a:stretch>
            <a:fillRect l="-13000" r="-13000"/>
          </a:stretch>
        </a:blipFill>
      </dgm:spPr>
    </dgm:pt>
    <dgm:pt modelId="{A10DDF50-5F58-4553-9055-F691FE2271AE}" type="pres">
      <dgm:prSet presAssocID="{45263132-EEFE-4F8F-9177-9E83AC185D7C}" presName="Parent" presStyleLbl="node0" presStyleIdx="0" presStyleCnt="5">
        <dgm:presLayoutVars>
          <dgm:bulletEnabled val="1"/>
        </dgm:presLayoutVars>
      </dgm:prSet>
      <dgm:spPr/>
    </dgm:pt>
    <dgm:pt modelId="{8B357944-0DDC-4165-A346-B9942FF9EEAA}" type="pres">
      <dgm:prSet presAssocID="{C760D28D-D605-424E-9319-DB8D194F8863}" presName="sibTrans" presStyleCnt="0"/>
      <dgm:spPr/>
    </dgm:pt>
    <dgm:pt modelId="{65A6ED05-99C1-4CF5-9F6F-1EBBE8E07465}" type="pres">
      <dgm:prSet presAssocID="{6ECCEC13-10CE-4436-AA36-9933402B3E1C}" presName="composite" presStyleCnt="0"/>
      <dgm:spPr/>
    </dgm:pt>
    <dgm:pt modelId="{BCEEEFF3-EA3B-4116-9B55-B17036EA459F}" type="pres">
      <dgm:prSet presAssocID="{6ECCEC13-10CE-4436-AA36-9933402B3E1C}" presName="Image" presStyleLbl="bgShp" presStyleIdx="1" presStyleCnt="5"/>
      <dgm:spPr>
        <a:blipFill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E1B4DF9F-4488-4D5E-BD0A-3396A78DD4BE}" type="pres">
      <dgm:prSet presAssocID="{6ECCEC13-10CE-4436-AA36-9933402B3E1C}" presName="Parent" presStyleLbl="node0" presStyleIdx="1" presStyleCnt="5">
        <dgm:presLayoutVars>
          <dgm:bulletEnabled val="1"/>
        </dgm:presLayoutVars>
      </dgm:prSet>
      <dgm:spPr/>
    </dgm:pt>
    <dgm:pt modelId="{9341AAE9-0029-4838-A936-BAEC095A3CB6}" type="pres">
      <dgm:prSet presAssocID="{664EB7EC-7730-4AD1-A2A7-AFCF7AB65F10}" presName="sibTrans" presStyleCnt="0"/>
      <dgm:spPr/>
    </dgm:pt>
    <dgm:pt modelId="{4DA0DC4F-7C0D-4C9E-886F-91A66317BCF8}" type="pres">
      <dgm:prSet presAssocID="{BB6C8BE6-B4CB-47C0-B41B-B4E36317D597}" presName="composite" presStyleCnt="0"/>
      <dgm:spPr/>
    </dgm:pt>
    <dgm:pt modelId="{415E3300-B68D-4518-818E-346520B2C93F}" type="pres">
      <dgm:prSet presAssocID="{BB6C8BE6-B4CB-47C0-B41B-B4E36317D597}" presName="Image" presStyleLbl="bgShp" presStyleIdx="2" presStyleCnt="5"/>
      <dgm:spPr>
        <a:blipFill>
          <a:blip xmlns:r="http://schemas.openxmlformats.org/officeDocument/2006/relationships" r:embed="rId3"/>
          <a:srcRect/>
          <a:stretch>
            <a:fillRect l="-5000" r="-5000"/>
          </a:stretch>
        </a:blipFill>
      </dgm:spPr>
    </dgm:pt>
    <dgm:pt modelId="{00068166-C234-43B4-AB7F-8FD53D132FC7}" type="pres">
      <dgm:prSet presAssocID="{BB6C8BE6-B4CB-47C0-B41B-B4E36317D597}" presName="Parent" presStyleLbl="node0" presStyleIdx="2" presStyleCnt="5">
        <dgm:presLayoutVars>
          <dgm:bulletEnabled val="1"/>
        </dgm:presLayoutVars>
      </dgm:prSet>
      <dgm:spPr/>
    </dgm:pt>
    <dgm:pt modelId="{C4C26D9B-24C3-430B-A200-A02DA055CA8A}" type="pres">
      <dgm:prSet presAssocID="{77AA5052-D913-4375-B4C2-1C12CCE91449}" presName="sibTrans" presStyleCnt="0"/>
      <dgm:spPr/>
    </dgm:pt>
    <dgm:pt modelId="{0E7E08A2-F3DE-4E40-908C-BC483EDE4B56}" type="pres">
      <dgm:prSet presAssocID="{7FB052B2-0AD5-4509-845B-1CDBAFA82470}" presName="composite" presStyleCnt="0"/>
      <dgm:spPr/>
    </dgm:pt>
    <dgm:pt modelId="{C3B9B811-ECC7-40C5-B400-1781FB2A7E10}" type="pres">
      <dgm:prSet presAssocID="{7FB052B2-0AD5-4509-845B-1CDBAFA82470}" presName="Image" presStyleLbl="bgShp" presStyleIdx="3" presStyleCnt="5" custLinFactNeighborX="-699" custLinFactNeighborY="1429"/>
      <dgm:spPr>
        <a:blipFill>
          <a:blip xmlns:r="http://schemas.openxmlformats.org/officeDocument/2006/relationships" r:embed="rId4"/>
          <a:srcRect/>
          <a:stretch>
            <a:fillRect l="-20000" r="-20000"/>
          </a:stretch>
        </a:blipFill>
      </dgm:spPr>
    </dgm:pt>
    <dgm:pt modelId="{34B30D70-9E4C-4F16-A2F9-B6A2E9D5151E}" type="pres">
      <dgm:prSet presAssocID="{7FB052B2-0AD5-4509-845B-1CDBAFA82470}" presName="Parent" presStyleLbl="node0" presStyleIdx="3" presStyleCnt="5">
        <dgm:presLayoutVars>
          <dgm:bulletEnabled val="1"/>
        </dgm:presLayoutVars>
      </dgm:prSet>
      <dgm:spPr/>
    </dgm:pt>
    <dgm:pt modelId="{A00369F3-E686-4CF7-B9CA-97D09B0D5B9A}" type="pres">
      <dgm:prSet presAssocID="{BB10DD04-1314-452D-B481-F4306C1B7B7F}" presName="sibTrans" presStyleCnt="0"/>
      <dgm:spPr/>
    </dgm:pt>
    <dgm:pt modelId="{E0A98BCA-3692-4C51-B2C5-F71693D9728B}" type="pres">
      <dgm:prSet presAssocID="{6CDA9E90-11B8-4B86-B2FD-CC47788A0243}" presName="composite" presStyleCnt="0"/>
      <dgm:spPr/>
    </dgm:pt>
    <dgm:pt modelId="{202B4EF8-8548-4AE3-9B09-0446D6DFE5D3}" type="pres">
      <dgm:prSet presAssocID="{6CDA9E90-11B8-4B86-B2FD-CC47788A0243}" presName="Image" presStyleLbl="bgShp" presStyleIdx="4" presStyleCnt="5"/>
      <dgm:spPr>
        <a:blipFill>
          <a:blip xmlns:r="http://schemas.openxmlformats.org/officeDocument/2006/relationships" r:embed="rId5"/>
          <a:srcRect/>
          <a:stretch>
            <a:fillRect l="-17000" r="-17000"/>
          </a:stretch>
        </a:blipFill>
      </dgm:spPr>
    </dgm:pt>
    <dgm:pt modelId="{0E874431-69B8-45A2-8587-C24F06E8190A}" type="pres">
      <dgm:prSet presAssocID="{6CDA9E90-11B8-4B86-B2FD-CC47788A0243}" presName="Parent" presStyleLbl="node0" presStyleIdx="4" presStyleCnt="5">
        <dgm:presLayoutVars>
          <dgm:bulletEnabled val="1"/>
        </dgm:presLayoutVars>
      </dgm:prSet>
      <dgm:spPr/>
    </dgm:pt>
  </dgm:ptLst>
  <dgm:cxnLst>
    <dgm:cxn modelId="{D617AF09-9D96-491D-A065-435FBD3FF3D2}" type="presOf" srcId="{6ECCEC13-10CE-4436-AA36-9933402B3E1C}" destId="{E1B4DF9F-4488-4D5E-BD0A-3396A78DD4BE}" srcOrd="0" destOrd="0" presId="urn:microsoft.com/office/officeart/2008/layout/BendingPictureCaption"/>
    <dgm:cxn modelId="{29D05313-1383-4EA6-9501-A5B152E954FD}" srcId="{C28254B8-63E5-41B7-A028-C17D007863BC}" destId="{6CDA9E90-11B8-4B86-B2FD-CC47788A0243}" srcOrd="4" destOrd="0" parTransId="{A4F1704B-E28E-4BBA-B8AB-224FA161EE77}" sibTransId="{F2379F79-F632-4453-8026-1AC752C4B824}"/>
    <dgm:cxn modelId="{C66B3D38-307B-4F06-86AD-6AD8280F0CAA}" type="presOf" srcId="{7FB052B2-0AD5-4509-845B-1CDBAFA82470}" destId="{34B30D70-9E4C-4F16-A2F9-B6A2E9D5151E}" srcOrd="0" destOrd="0" presId="urn:microsoft.com/office/officeart/2008/layout/BendingPictureCaption"/>
    <dgm:cxn modelId="{4B085F43-FB60-4A8A-A683-6F696A8D64C7}" srcId="{C28254B8-63E5-41B7-A028-C17D007863BC}" destId="{7FB052B2-0AD5-4509-845B-1CDBAFA82470}" srcOrd="3" destOrd="0" parTransId="{40599B67-D707-41F1-8A1A-A28A806F9769}" sibTransId="{BB10DD04-1314-452D-B481-F4306C1B7B7F}"/>
    <dgm:cxn modelId="{25A84848-D31D-46BF-980B-61374F4958BB}" type="presOf" srcId="{BB6C8BE6-B4CB-47C0-B41B-B4E36317D597}" destId="{00068166-C234-43B4-AB7F-8FD53D132FC7}" srcOrd="0" destOrd="0" presId="urn:microsoft.com/office/officeart/2008/layout/BendingPictureCaption"/>
    <dgm:cxn modelId="{7F94A94B-4915-4EDD-B9D9-DE546B1ACAA3}" srcId="{C28254B8-63E5-41B7-A028-C17D007863BC}" destId="{BB6C8BE6-B4CB-47C0-B41B-B4E36317D597}" srcOrd="2" destOrd="0" parTransId="{F2B3B8B2-5CB2-40EC-8B3A-69570D67DEA9}" sibTransId="{77AA5052-D913-4375-B4C2-1C12CCE91449}"/>
    <dgm:cxn modelId="{EC262458-712A-405D-8CE9-75D3E7A9A748}" srcId="{C28254B8-63E5-41B7-A028-C17D007863BC}" destId="{45263132-EEFE-4F8F-9177-9E83AC185D7C}" srcOrd="0" destOrd="0" parTransId="{7755DD1A-13D0-43DB-B64A-A4B9DA500FF1}" sibTransId="{C760D28D-D605-424E-9319-DB8D194F8863}"/>
    <dgm:cxn modelId="{9283028A-7E34-4A6D-BF06-94CE190DC401}" type="presOf" srcId="{C28254B8-63E5-41B7-A028-C17D007863BC}" destId="{746CB31F-7DD3-4738-B327-BF9CD199CB50}" srcOrd="0" destOrd="0" presId="urn:microsoft.com/office/officeart/2008/layout/BendingPictureCaption"/>
    <dgm:cxn modelId="{1E58FE9C-3CE4-446B-95EB-2A0F689CF9A1}" type="presOf" srcId="{45263132-EEFE-4F8F-9177-9E83AC185D7C}" destId="{A10DDF50-5F58-4553-9055-F691FE2271AE}" srcOrd="0" destOrd="0" presId="urn:microsoft.com/office/officeart/2008/layout/BendingPictureCaption"/>
    <dgm:cxn modelId="{E994A6BB-66CA-4142-AD96-73CC9A55722A}" type="presOf" srcId="{6CDA9E90-11B8-4B86-B2FD-CC47788A0243}" destId="{0E874431-69B8-45A2-8587-C24F06E8190A}" srcOrd="0" destOrd="0" presId="urn:microsoft.com/office/officeart/2008/layout/BendingPictureCaption"/>
    <dgm:cxn modelId="{05A054F4-3839-45C3-931D-23FE4D5930C6}" srcId="{C28254B8-63E5-41B7-A028-C17D007863BC}" destId="{6ECCEC13-10CE-4436-AA36-9933402B3E1C}" srcOrd="1" destOrd="0" parTransId="{C2DB4AA4-CE4C-4D3C-89E9-376944B59FF2}" sibTransId="{664EB7EC-7730-4AD1-A2A7-AFCF7AB65F10}"/>
    <dgm:cxn modelId="{D5EAF3E0-541F-4C93-875A-BC2DCCBD4E50}" type="presParOf" srcId="{746CB31F-7DD3-4738-B327-BF9CD199CB50}" destId="{ED5AAB84-B121-4E1B-9D11-E1B296E8D990}" srcOrd="0" destOrd="0" presId="urn:microsoft.com/office/officeart/2008/layout/BendingPictureCaption"/>
    <dgm:cxn modelId="{6275F969-F75A-49B5-B572-5A158790A504}" type="presParOf" srcId="{ED5AAB84-B121-4E1B-9D11-E1B296E8D990}" destId="{F111CA17-664D-4B11-A4C0-1EBBCB03982F}" srcOrd="0" destOrd="0" presId="urn:microsoft.com/office/officeart/2008/layout/BendingPictureCaption"/>
    <dgm:cxn modelId="{29029A95-8454-4524-84FE-33E6E4AE148D}" type="presParOf" srcId="{ED5AAB84-B121-4E1B-9D11-E1B296E8D990}" destId="{A10DDF50-5F58-4553-9055-F691FE2271AE}" srcOrd="1" destOrd="0" presId="urn:microsoft.com/office/officeart/2008/layout/BendingPictureCaption"/>
    <dgm:cxn modelId="{0F78E002-8C58-4C3B-855F-C877B691E9B4}" type="presParOf" srcId="{746CB31F-7DD3-4738-B327-BF9CD199CB50}" destId="{8B357944-0DDC-4165-A346-B9942FF9EEAA}" srcOrd="1" destOrd="0" presId="urn:microsoft.com/office/officeart/2008/layout/BendingPictureCaption"/>
    <dgm:cxn modelId="{5B188D91-8CEB-4352-AA51-9F8D02571525}" type="presParOf" srcId="{746CB31F-7DD3-4738-B327-BF9CD199CB50}" destId="{65A6ED05-99C1-4CF5-9F6F-1EBBE8E07465}" srcOrd="2" destOrd="0" presId="urn:microsoft.com/office/officeart/2008/layout/BendingPictureCaption"/>
    <dgm:cxn modelId="{CA284137-AEDD-44C9-BD3B-BEE5596903F7}" type="presParOf" srcId="{65A6ED05-99C1-4CF5-9F6F-1EBBE8E07465}" destId="{BCEEEFF3-EA3B-4116-9B55-B17036EA459F}" srcOrd="0" destOrd="0" presId="urn:microsoft.com/office/officeart/2008/layout/BendingPictureCaption"/>
    <dgm:cxn modelId="{9803E57F-FB21-4590-B9A7-CF3DEFF4EE33}" type="presParOf" srcId="{65A6ED05-99C1-4CF5-9F6F-1EBBE8E07465}" destId="{E1B4DF9F-4488-4D5E-BD0A-3396A78DD4BE}" srcOrd="1" destOrd="0" presId="urn:microsoft.com/office/officeart/2008/layout/BendingPictureCaption"/>
    <dgm:cxn modelId="{442A1C03-76CD-4E92-ADA7-551B03053AE5}" type="presParOf" srcId="{746CB31F-7DD3-4738-B327-BF9CD199CB50}" destId="{9341AAE9-0029-4838-A936-BAEC095A3CB6}" srcOrd="3" destOrd="0" presId="urn:microsoft.com/office/officeart/2008/layout/BendingPictureCaption"/>
    <dgm:cxn modelId="{7A9A4F89-E5C5-469A-AA31-1C34E8EB169E}" type="presParOf" srcId="{746CB31F-7DD3-4738-B327-BF9CD199CB50}" destId="{4DA0DC4F-7C0D-4C9E-886F-91A66317BCF8}" srcOrd="4" destOrd="0" presId="urn:microsoft.com/office/officeart/2008/layout/BendingPictureCaption"/>
    <dgm:cxn modelId="{812D14F1-7ACA-42A2-974B-0127685CA729}" type="presParOf" srcId="{4DA0DC4F-7C0D-4C9E-886F-91A66317BCF8}" destId="{415E3300-B68D-4518-818E-346520B2C93F}" srcOrd="0" destOrd="0" presId="urn:microsoft.com/office/officeart/2008/layout/BendingPictureCaption"/>
    <dgm:cxn modelId="{3A2E42D5-8080-4F2B-A01A-4C40FEC45C6D}" type="presParOf" srcId="{4DA0DC4F-7C0D-4C9E-886F-91A66317BCF8}" destId="{00068166-C234-43B4-AB7F-8FD53D132FC7}" srcOrd="1" destOrd="0" presId="urn:microsoft.com/office/officeart/2008/layout/BendingPictureCaption"/>
    <dgm:cxn modelId="{B40CDE88-9706-4CA0-8E18-959872401266}" type="presParOf" srcId="{746CB31F-7DD3-4738-B327-BF9CD199CB50}" destId="{C4C26D9B-24C3-430B-A200-A02DA055CA8A}" srcOrd="5" destOrd="0" presId="urn:microsoft.com/office/officeart/2008/layout/BendingPictureCaption"/>
    <dgm:cxn modelId="{4F5EC1C2-687F-465C-9CA0-BE84A748D3D9}" type="presParOf" srcId="{746CB31F-7DD3-4738-B327-BF9CD199CB50}" destId="{0E7E08A2-F3DE-4E40-908C-BC483EDE4B56}" srcOrd="6" destOrd="0" presId="urn:microsoft.com/office/officeart/2008/layout/BendingPictureCaption"/>
    <dgm:cxn modelId="{EE9D1F3C-6365-4BA0-B02B-BD8E38E4FFD5}" type="presParOf" srcId="{0E7E08A2-F3DE-4E40-908C-BC483EDE4B56}" destId="{C3B9B811-ECC7-40C5-B400-1781FB2A7E10}" srcOrd="0" destOrd="0" presId="urn:microsoft.com/office/officeart/2008/layout/BendingPictureCaption"/>
    <dgm:cxn modelId="{F8432284-50CD-4A40-8292-244332D8E430}" type="presParOf" srcId="{0E7E08A2-F3DE-4E40-908C-BC483EDE4B56}" destId="{34B30D70-9E4C-4F16-A2F9-B6A2E9D5151E}" srcOrd="1" destOrd="0" presId="urn:microsoft.com/office/officeart/2008/layout/BendingPictureCaption"/>
    <dgm:cxn modelId="{0141F3AF-F5BE-4697-993F-D51D8D4E4C76}" type="presParOf" srcId="{746CB31F-7DD3-4738-B327-BF9CD199CB50}" destId="{A00369F3-E686-4CF7-B9CA-97D09B0D5B9A}" srcOrd="7" destOrd="0" presId="urn:microsoft.com/office/officeart/2008/layout/BendingPictureCaption"/>
    <dgm:cxn modelId="{EC87ED37-B7CE-40C4-AF13-49926FD57448}" type="presParOf" srcId="{746CB31F-7DD3-4738-B327-BF9CD199CB50}" destId="{E0A98BCA-3692-4C51-B2C5-F71693D9728B}" srcOrd="8" destOrd="0" presId="urn:microsoft.com/office/officeart/2008/layout/BendingPictureCaption"/>
    <dgm:cxn modelId="{64210773-BD98-43B2-A1C0-04B899697009}" type="presParOf" srcId="{E0A98BCA-3692-4C51-B2C5-F71693D9728B}" destId="{202B4EF8-8548-4AE3-9B09-0446D6DFE5D3}" srcOrd="0" destOrd="0" presId="urn:microsoft.com/office/officeart/2008/layout/BendingPictureCaption"/>
    <dgm:cxn modelId="{BC0E042A-135C-4BBE-BA1B-577F64744791}" type="presParOf" srcId="{E0A98BCA-3692-4C51-B2C5-F71693D9728B}" destId="{0E874431-69B8-45A2-8587-C24F06E8190A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8254B8-63E5-41B7-A028-C17D007863BC}" type="doc">
      <dgm:prSet loTypeId="urn:microsoft.com/office/officeart/2008/layout/BendingPictureCaptionList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263132-EEFE-4F8F-9177-9E83AC185D7C}">
      <dgm:prSet phldrT="[Text]" custT="1"/>
      <dgm:spPr/>
      <dgm:t>
        <a:bodyPr/>
        <a:lstStyle/>
        <a:p>
          <a:r>
            <a:rPr lang="sr-Cyrl-RS" sz="1200" b="1" dirty="0"/>
            <a:t>Рехабилитација путева у насељеним местима општине Алибунар</a:t>
          </a:r>
          <a:endParaRPr lang="en-US" sz="1200" b="1" dirty="0"/>
        </a:p>
      </dgm:t>
    </dgm:pt>
    <dgm:pt modelId="{7755DD1A-13D0-43DB-B64A-A4B9DA500FF1}" type="parTrans" cxnId="{EC262458-712A-405D-8CE9-75D3E7A9A748}">
      <dgm:prSet/>
      <dgm:spPr/>
      <dgm:t>
        <a:bodyPr/>
        <a:lstStyle/>
        <a:p>
          <a:endParaRPr lang="en-US"/>
        </a:p>
      </dgm:t>
    </dgm:pt>
    <dgm:pt modelId="{C760D28D-D605-424E-9319-DB8D194F8863}" type="sibTrans" cxnId="{EC262458-712A-405D-8CE9-75D3E7A9A748}">
      <dgm:prSet/>
      <dgm:spPr/>
      <dgm:t>
        <a:bodyPr/>
        <a:lstStyle/>
        <a:p>
          <a:endParaRPr lang="en-US"/>
        </a:p>
      </dgm:t>
    </dgm:pt>
    <dgm:pt modelId="{6ECCEC13-10CE-4436-AA36-9933402B3E1C}">
      <dgm:prSet phldrT="[Text]" custT="1"/>
      <dgm:spPr/>
      <dgm:t>
        <a:bodyPr/>
        <a:lstStyle/>
        <a:p>
          <a:r>
            <a:rPr lang="sr-Latn-RS" sz="1200" b="1" dirty="0"/>
            <a:t>T</a:t>
          </a:r>
          <a:r>
            <a:rPr lang="sr-Cyrl-RS" sz="1200" b="1" dirty="0"/>
            <a:t>уристичке манифестације</a:t>
          </a:r>
          <a:endParaRPr lang="en-US" sz="1200" b="1" dirty="0"/>
        </a:p>
      </dgm:t>
    </dgm:pt>
    <dgm:pt modelId="{C2DB4AA4-CE4C-4D3C-89E9-376944B59FF2}" type="parTrans" cxnId="{05A054F4-3839-45C3-931D-23FE4D5930C6}">
      <dgm:prSet/>
      <dgm:spPr/>
      <dgm:t>
        <a:bodyPr/>
        <a:lstStyle/>
        <a:p>
          <a:endParaRPr lang="en-US"/>
        </a:p>
      </dgm:t>
    </dgm:pt>
    <dgm:pt modelId="{664EB7EC-7730-4AD1-A2A7-AFCF7AB65F10}" type="sibTrans" cxnId="{05A054F4-3839-45C3-931D-23FE4D5930C6}">
      <dgm:prSet/>
      <dgm:spPr/>
      <dgm:t>
        <a:bodyPr/>
        <a:lstStyle/>
        <a:p>
          <a:endParaRPr lang="en-US"/>
        </a:p>
      </dgm:t>
    </dgm:pt>
    <dgm:pt modelId="{6CDA9E90-11B8-4B86-B2FD-CC47788A0243}">
      <dgm:prSet phldrT="[Text]" custT="1"/>
      <dgm:spPr/>
      <dgm:t>
        <a:bodyPr/>
        <a:lstStyle/>
        <a:p>
          <a:r>
            <a:rPr lang="sr-Cyrl-RS" sz="1200" b="1" dirty="0"/>
            <a:t>Суфинансирање спортских клубова и НВО</a:t>
          </a:r>
          <a:endParaRPr lang="en-US" sz="1200" b="1" dirty="0"/>
        </a:p>
      </dgm:t>
    </dgm:pt>
    <dgm:pt modelId="{A4F1704B-E28E-4BBA-B8AB-224FA161EE77}" type="parTrans" cxnId="{29D05313-1383-4EA6-9501-A5B152E954FD}">
      <dgm:prSet/>
      <dgm:spPr/>
      <dgm:t>
        <a:bodyPr/>
        <a:lstStyle/>
        <a:p>
          <a:endParaRPr lang="en-US"/>
        </a:p>
      </dgm:t>
    </dgm:pt>
    <dgm:pt modelId="{F2379F79-F632-4453-8026-1AC752C4B824}" type="sibTrans" cxnId="{29D05313-1383-4EA6-9501-A5B152E954FD}">
      <dgm:prSet/>
      <dgm:spPr/>
      <dgm:t>
        <a:bodyPr/>
        <a:lstStyle/>
        <a:p>
          <a:endParaRPr lang="en-US"/>
        </a:p>
      </dgm:t>
    </dgm:pt>
    <dgm:pt modelId="{BB6C8BE6-B4CB-47C0-B41B-B4E36317D597}">
      <dgm:prSet phldrT="[Text]" custT="1"/>
      <dgm:spPr/>
      <dgm:t>
        <a:bodyPr/>
        <a:lstStyle/>
        <a:p>
          <a:r>
            <a:rPr lang="sr-Cyrl-RS" sz="1100" b="1" dirty="0"/>
            <a:t> Новогодишња чаролија – додела пакетића за децу са територије општине Алибунар</a:t>
          </a:r>
          <a:endParaRPr lang="en-US" sz="1100" dirty="0"/>
        </a:p>
      </dgm:t>
    </dgm:pt>
    <dgm:pt modelId="{F2B3B8B2-5CB2-40EC-8B3A-69570D67DEA9}" type="parTrans" cxnId="{7F94A94B-4915-4EDD-B9D9-DE546B1ACAA3}">
      <dgm:prSet/>
      <dgm:spPr/>
      <dgm:t>
        <a:bodyPr/>
        <a:lstStyle/>
        <a:p>
          <a:endParaRPr lang="en-US"/>
        </a:p>
      </dgm:t>
    </dgm:pt>
    <dgm:pt modelId="{77AA5052-D913-4375-B4C2-1C12CCE91449}" type="sibTrans" cxnId="{7F94A94B-4915-4EDD-B9D9-DE546B1ACAA3}">
      <dgm:prSet/>
      <dgm:spPr/>
      <dgm:t>
        <a:bodyPr/>
        <a:lstStyle/>
        <a:p>
          <a:endParaRPr lang="en-US"/>
        </a:p>
      </dgm:t>
    </dgm:pt>
    <dgm:pt modelId="{749D4299-6A25-4446-83EA-2B5F34EEC4FB}">
      <dgm:prSet/>
      <dgm:spPr/>
      <dgm:t>
        <a:bodyPr/>
        <a:lstStyle/>
        <a:p>
          <a:r>
            <a:rPr lang="sr-Cyrl-RS" b="1" dirty="0"/>
            <a:t>Рехабилитација дечијих игралишта са територије општине Алибунар</a:t>
          </a:r>
          <a:endParaRPr lang="en-US" b="1" dirty="0"/>
        </a:p>
      </dgm:t>
    </dgm:pt>
    <dgm:pt modelId="{A95AA4D3-8D16-486F-A219-C1A99647104C}" type="parTrans" cxnId="{2FBF7B28-636C-4D9D-A7A8-213C36955401}">
      <dgm:prSet/>
      <dgm:spPr/>
      <dgm:t>
        <a:bodyPr/>
        <a:lstStyle/>
        <a:p>
          <a:endParaRPr lang="en-US"/>
        </a:p>
      </dgm:t>
    </dgm:pt>
    <dgm:pt modelId="{A5EE0520-74E8-4FC6-B898-EAF7868B2E1D}" type="sibTrans" cxnId="{2FBF7B28-636C-4D9D-A7A8-213C36955401}">
      <dgm:prSet/>
      <dgm:spPr/>
      <dgm:t>
        <a:bodyPr/>
        <a:lstStyle/>
        <a:p>
          <a:endParaRPr lang="en-US"/>
        </a:p>
      </dgm:t>
    </dgm:pt>
    <dgm:pt modelId="{01F6311B-A6EB-4AD5-B189-F9D8133231F0}">
      <dgm:prSet custT="1"/>
      <dgm:spPr/>
      <dgm:t>
        <a:bodyPr/>
        <a:lstStyle/>
        <a:p>
          <a:r>
            <a:rPr lang="sr-Cyrl-RS" sz="1200" b="1" dirty="0"/>
            <a:t>Спортске игре младих</a:t>
          </a:r>
          <a:endParaRPr lang="en-US" sz="1200" b="1" dirty="0"/>
        </a:p>
      </dgm:t>
    </dgm:pt>
    <dgm:pt modelId="{964A3A16-5CBD-4D9F-847F-A585B85B055D}" type="parTrans" cxnId="{CEF1DAF1-2B3F-4B1C-BD52-7CA88281C5E2}">
      <dgm:prSet/>
      <dgm:spPr/>
      <dgm:t>
        <a:bodyPr/>
        <a:lstStyle/>
        <a:p>
          <a:endParaRPr lang="en-US"/>
        </a:p>
      </dgm:t>
    </dgm:pt>
    <dgm:pt modelId="{6CE5A888-16E5-49A7-9A92-53994780D705}" type="sibTrans" cxnId="{CEF1DAF1-2B3F-4B1C-BD52-7CA88281C5E2}">
      <dgm:prSet/>
      <dgm:spPr/>
      <dgm:t>
        <a:bodyPr/>
        <a:lstStyle/>
        <a:p>
          <a:endParaRPr lang="en-US"/>
        </a:p>
      </dgm:t>
    </dgm:pt>
    <dgm:pt modelId="{4299F925-B0D1-4595-B75F-CE331329FC10}">
      <dgm:prSet custT="1"/>
      <dgm:spPr/>
      <dgm:t>
        <a:bodyPr/>
        <a:lstStyle/>
        <a:p>
          <a:r>
            <a:rPr lang="sr-Cyrl-RS" sz="1200" b="1" dirty="0"/>
            <a:t>Изградња трим стазе на Девојачком Бунару</a:t>
          </a:r>
          <a:endParaRPr lang="en-US" sz="1200" b="1" dirty="0"/>
        </a:p>
      </dgm:t>
    </dgm:pt>
    <dgm:pt modelId="{4C6740ED-AE3F-4758-9F23-5949C0435BDF}" type="parTrans" cxnId="{B65BAEA8-87E6-4D51-BB0F-799888153C3D}">
      <dgm:prSet/>
      <dgm:spPr/>
      <dgm:t>
        <a:bodyPr/>
        <a:lstStyle/>
        <a:p>
          <a:endParaRPr lang="en-US"/>
        </a:p>
      </dgm:t>
    </dgm:pt>
    <dgm:pt modelId="{FCF553DF-E78A-4E54-8A77-D9BE50C28E26}" type="sibTrans" cxnId="{B65BAEA8-87E6-4D51-BB0F-799888153C3D}">
      <dgm:prSet/>
      <dgm:spPr/>
      <dgm:t>
        <a:bodyPr/>
        <a:lstStyle/>
        <a:p>
          <a:endParaRPr lang="en-US"/>
        </a:p>
      </dgm:t>
    </dgm:pt>
    <dgm:pt modelId="{B4210786-EFB1-4B13-8846-00855D62C4F9}" type="pres">
      <dgm:prSet presAssocID="{C28254B8-63E5-41B7-A028-C17D007863BC}" presName="Name0" presStyleCnt="0">
        <dgm:presLayoutVars>
          <dgm:dir/>
          <dgm:resizeHandles val="exact"/>
        </dgm:presLayoutVars>
      </dgm:prSet>
      <dgm:spPr/>
    </dgm:pt>
    <dgm:pt modelId="{6EDE38FE-C2AC-427D-8EFD-AC73ED8F7BB9}" type="pres">
      <dgm:prSet presAssocID="{45263132-EEFE-4F8F-9177-9E83AC185D7C}" presName="composite" presStyleCnt="0"/>
      <dgm:spPr/>
    </dgm:pt>
    <dgm:pt modelId="{2B78F2F4-813C-41B5-B730-83BD5DA586C3}" type="pres">
      <dgm:prSet presAssocID="{45263132-EEFE-4F8F-9177-9E83AC185D7C}" presName="rect1" presStyleLbl="bgImgPlace1" presStyleIdx="0" presStyleCnt="7"/>
      <dgm:spPr>
        <a:blipFill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  <dgm:pt modelId="{C929C473-9B8E-4660-9748-05213296283C}" type="pres">
      <dgm:prSet presAssocID="{45263132-EEFE-4F8F-9177-9E83AC185D7C}" presName="wedgeRectCallout1" presStyleLbl="node1" presStyleIdx="0" presStyleCnt="7">
        <dgm:presLayoutVars>
          <dgm:bulletEnabled val="1"/>
        </dgm:presLayoutVars>
      </dgm:prSet>
      <dgm:spPr/>
    </dgm:pt>
    <dgm:pt modelId="{C29C91A5-58FA-4FAD-BF57-161DAAE59890}" type="pres">
      <dgm:prSet presAssocID="{C760D28D-D605-424E-9319-DB8D194F8863}" presName="sibTrans" presStyleCnt="0"/>
      <dgm:spPr/>
    </dgm:pt>
    <dgm:pt modelId="{2DE97488-FD81-4186-8CC0-664BA4E6B82A}" type="pres">
      <dgm:prSet presAssocID="{6ECCEC13-10CE-4436-AA36-9933402B3E1C}" presName="composite" presStyleCnt="0"/>
      <dgm:spPr/>
    </dgm:pt>
    <dgm:pt modelId="{28B92BEB-95CC-4116-A854-4E4E4B38C89F}" type="pres">
      <dgm:prSet presAssocID="{6ECCEC13-10CE-4436-AA36-9933402B3E1C}" presName="rect1" presStyleLbl="bgImgPlace1" presStyleIdx="1" presStyleCnt="7"/>
      <dgm:spPr>
        <a:blipFill>
          <a:blip xmlns:r="http://schemas.openxmlformats.org/officeDocument/2006/relationships" r:embed="rId2"/>
          <a:srcRect/>
          <a:stretch>
            <a:fillRect l="-16000" r="-16000"/>
          </a:stretch>
        </a:blipFill>
      </dgm:spPr>
    </dgm:pt>
    <dgm:pt modelId="{7F98B050-1DE2-40B2-8EE3-CCCDEE7FB059}" type="pres">
      <dgm:prSet presAssocID="{6ECCEC13-10CE-4436-AA36-9933402B3E1C}" presName="wedgeRectCallout1" presStyleLbl="node1" presStyleIdx="1" presStyleCnt="7">
        <dgm:presLayoutVars>
          <dgm:bulletEnabled val="1"/>
        </dgm:presLayoutVars>
      </dgm:prSet>
      <dgm:spPr/>
    </dgm:pt>
    <dgm:pt modelId="{7AFB9D7B-B108-457E-BD6B-9D7CDD7C704C}" type="pres">
      <dgm:prSet presAssocID="{664EB7EC-7730-4AD1-A2A7-AFCF7AB65F10}" presName="sibTrans" presStyleCnt="0"/>
      <dgm:spPr/>
    </dgm:pt>
    <dgm:pt modelId="{58A4F71A-B263-43B9-825B-39D60721D66A}" type="pres">
      <dgm:prSet presAssocID="{BB6C8BE6-B4CB-47C0-B41B-B4E36317D597}" presName="composite" presStyleCnt="0"/>
      <dgm:spPr/>
    </dgm:pt>
    <dgm:pt modelId="{1195E86F-C33D-40BD-A6F1-5EBA546B89C8}" type="pres">
      <dgm:prSet presAssocID="{BB6C8BE6-B4CB-47C0-B41B-B4E36317D597}" presName="rect1" presStyleLbl="bgImgPlace1" presStyleIdx="2" presStyleCnt="7"/>
      <dgm:spPr>
        <a:blipFill>
          <a:blip xmlns:r="http://schemas.openxmlformats.org/officeDocument/2006/relationships" r:embed="rId3"/>
          <a:srcRect/>
          <a:stretch>
            <a:fillRect l="-2000" r="-2000"/>
          </a:stretch>
        </a:blipFill>
      </dgm:spPr>
    </dgm:pt>
    <dgm:pt modelId="{2F00F015-3330-400F-9BEF-F23DCED6C654}" type="pres">
      <dgm:prSet presAssocID="{BB6C8BE6-B4CB-47C0-B41B-B4E36317D597}" presName="wedgeRectCallout1" presStyleLbl="node1" presStyleIdx="2" presStyleCnt="7">
        <dgm:presLayoutVars>
          <dgm:bulletEnabled val="1"/>
        </dgm:presLayoutVars>
      </dgm:prSet>
      <dgm:spPr/>
    </dgm:pt>
    <dgm:pt modelId="{77C78B27-11ED-4024-A803-9CC155FC897E}" type="pres">
      <dgm:prSet presAssocID="{77AA5052-D913-4375-B4C2-1C12CCE91449}" presName="sibTrans" presStyleCnt="0"/>
      <dgm:spPr/>
    </dgm:pt>
    <dgm:pt modelId="{C2DA8399-3AA8-4794-A029-C34074BE4A37}" type="pres">
      <dgm:prSet presAssocID="{6CDA9E90-11B8-4B86-B2FD-CC47788A0243}" presName="composite" presStyleCnt="0"/>
      <dgm:spPr/>
    </dgm:pt>
    <dgm:pt modelId="{84CCF92C-DF7A-4AF7-B9DE-AC10F9C67952}" type="pres">
      <dgm:prSet presAssocID="{6CDA9E90-11B8-4B86-B2FD-CC47788A0243}" presName="rect1" presStyleLbl="bgImgPlace1" presStyleIdx="3" presStyleCnt="7"/>
      <dgm:spPr>
        <a:blipFill>
          <a:blip xmlns:r="http://schemas.openxmlformats.org/officeDocument/2006/relationships" r:embed="rId4"/>
          <a:srcRect/>
          <a:stretch>
            <a:fillRect t="-3000" b="-3000"/>
          </a:stretch>
        </a:blipFill>
      </dgm:spPr>
    </dgm:pt>
    <dgm:pt modelId="{1A47FE9C-F38B-4690-ACF7-CF9F56479BD7}" type="pres">
      <dgm:prSet presAssocID="{6CDA9E90-11B8-4B86-B2FD-CC47788A0243}" presName="wedgeRectCallout1" presStyleLbl="node1" presStyleIdx="3" presStyleCnt="7">
        <dgm:presLayoutVars>
          <dgm:bulletEnabled val="1"/>
        </dgm:presLayoutVars>
      </dgm:prSet>
      <dgm:spPr/>
    </dgm:pt>
    <dgm:pt modelId="{73C5DA2F-B94F-40F2-B952-D7F473A58333}" type="pres">
      <dgm:prSet presAssocID="{F2379F79-F632-4453-8026-1AC752C4B824}" presName="sibTrans" presStyleCnt="0"/>
      <dgm:spPr/>
    </dgm:pt>
    <dgm:pt modelId="{0F27F4AA-1109-4966-95B5-1E983048F7EF}" type="pres">
      <dgm:prSet presAssocID="{749D4299-6A25-4446-83EA-2B5F34EEC4FB}" presName="composite" presStyleCnt="0"/>
      <dgm:spPr/>
    </dgm:pt>
    <dgm:pt modelId="{023940A5-E86C-4064-8CAF-72A7EFE45068}" type="pres">
      <dgm:prSet presAssocID="{749D4299-6A25-4446-83EA-2B5F34EEC4FB}" presName="rect1" presStyleLbl="bgImgPlace1" presStyleIdx="4" presStyleCnt="7"/>
      <dgm:spPr>
        <a:blipFill>
          <a:blip xmlns:r="http://schemas.openxmlformats.org/officeDocument/2006/relationships" r:embed="rId5"/>
          <a:srcRect/>
          <a:stretch>
            <a:fillRect l="-6000" r="-6000"/>
          </a:stretch>
        </a:blipFill>
      </dgm:spPr>
    </dgm:pt>
    <dgm:pt modelId="{34B7C099-E4AD-4DFC-AFC7-30A56C63BA93}" type="pres">
      <dgm:prSet presAssocID="{749D4299-6A25-4446-83EA-2B5F34EEC4FB}" presName="wedgeRectCallout1" presStyleLbl="node1" presStyleIdx="4" presStyleCnt="7">
        <dgm:presLayoutVars>
          <dgm:bulletEnabled val="1"/>
        </dgm:presLayoutVars>
      </dgm:prSet>
      <dgm:spPr/>
    </dgm:pt>
    <dgm:pt modelId="{10095991-F1AA-436F-887B-F6101BFFDCBD}" type="pres">
      <dgm:prSet presAssocID="{A5EE0520-74E8-4FC6-B898-EAF7868B2E1D}" presName="sibTrans" presStyleCnt="0"/>
      <dgm:spPr/>
    </dgm:pt>
    <dgm:pt modelId="{801E64A0-E671-4031-A1F9-1F1604623AB2}" type="pres">
      <dgm:prSet presAssocID="{01F6311B-A6EB-4AD5-B189-F9D8133231F0}" presName="composite" presStyleCnt="0"/>
      <dgm:spPr/>
    </dgm:pt>
    <dgm:pt modelId="{58F82222-6354-468B-8FBA-02BDD25C9248}" type="pres">
      <dgm:prSet presAssocID="{01F6311B-A6EB-4AD5-B189-F9D8133231F0}" presName="rect1" presStyleLbl="bgImgPlace1" presStyleIdx="5" presStyleCnt="7"/>
      <dgm:spPr>
        <a:blipFill>
          <a:blip xmlns:r="http://schemas.openxmlformats.org/officeDocument/2006/relationships" r:embed="rId6"/>
          <a:srcRect/>
          <a:stretch>
            <a:fillRect l="-5000" r="-5000"/>
          </a:stretch>
        </a:blipFill>
      </dgm:spPr>
    </dgm:pt>
    <dgm:pt modelId="{31BCD410-1919-4D1B-9EAA-38664447B16C}" type="pres">
      <dgm:prSet presAssocID="{01F6311B-A6EB-4AD5-B189-F9D8133231F0}" presName="wedgeRectCallout1" presStyleLbl="node1" presStyleIdx="5" presStyleCnt="7">
        <dgm:presLayoutVars>
          <dgm:bulletEnabled val="1"/>
        </dgm:presLayoutVars>
      </dgm:prSet>
      <dgm:spPr/>
    </dgm:pt>
    <dgm:pt modelId="{8BCFBF40-8DE0-4DFF-9EEC-91C725EFD7E2}" type="pres">
      <dgm:prSet presAssocID="{6CE5A888-16E5-49A7-9A92-53994780D705}" presName="sibTrans" presStyleCnt="0"/>
      <dgm:spPr/>
    </dgm:pt>
    <dgm:pt modelId="{4B9B23E5-576B-4D6F-BB0C-C62AA32D4A22}" type="pres">
      <dgm:prSet presAssocID="{4299F925-B0D1-4595-B75F-CE331329FC10}" presName="composite" presStyleCnt="0"/>
      <dgm:spPr/>
    </dgm:pt>
    <dgm:pt modelId="{D81397EE-B165-41FC-925F-42E9032C712A}" type="pres">
      <dgm:prSet presAssocID="{4299F925-B0D1-4595-B75F-CE331329FC10}" presName="rect1" presStyleLbl="bgImgPlace1" presStyleIdx="6" presStyleCnt="7"/>
      <dgm:spPr>
        <a:blipFill>
          <a:blip xmlns:r="http://schemas.openxmlformats.org/officeDocument/2006/relationships" r:embed="rId7"/>
          <a:srcRect/>
          <a:stretch>
            <a:fillRect l="-10000" r="-10000"/>
          </a:stretch>
        </a:blipFill>
      </dgm:spPr>
    </dgm:pt>
    <dgm:pt modelId="{5F0CFF24-A44F-4506-B590-28467834A19C}" type="pres">
      <dgm:prSet presAssocID="{4299F925-B0D1-4595-B75F-CE331329FC10}" presName="wedgeRectCallout1" presStyleLbl="node1" presStyleIdx="6" presStyleCnt="7">
        <dgm:presLayoutVars>
          <dgm:bulletEnabled val="1"/>
        </dgm:presLayoutVars>
      </dgm:prSet>
      <dgm:spPr/>
    </dgm:pt>
  </dgm:ptLst>
  <dgm:cxnLst>
    <dgm:cxn modelId="{0244C602-4557-4FBE-934C-30A80558BAC4}" type="presOf" srcId="{01F6311B-A6EB-4AD5-B189-F9D8133231F0}" destId="{31BCD410-1919-4D1B-9EAA-38664447B16C}" srcOrd="0" destOrd="0" presId="urn:microsoft.com/office/officeart/2008/layout/BendingPictureCaptionList"/>
    <dgm:cxn modelId="{29D05313-1383-4EA6-9501-A5B152E954FD}" srcId="{C28254B8-63E5-41B7-A028-C17D007863BC}" destId="{6CDA9E90-11B8-4B86-B2FD-CC47788A0243}" srcOrd="3" destOrd="0" parTransId="{A4F1704B-E28E-4BBA-B8AB-224FA161EE77}" sibTransId="{F2379F79-F632-4453-8026-1AC752C4B824}"/>
    <dgm:cxn modelId="{2FBF7B28-636C-4D9D-A7A8-213C36955401}" srcId="{C28254B8-63E5-41B7-A028-C17D007863BC}" destId="{749D4299-6A25-4446-83EA-2B5F34EEC4FB}" srcOrd="4" destOrd="0" parTransId="{A95AA4D3-8D16-486F-A219-C1A99647104C}" sibTransId="{A5EE0520-74E8-4FC6-B898-EAF7868B2E1D}"/>
    <dgm:cxn modelId="{4C325167-A10C-4CEA-B1D5-CC9A2CB4C9BE}" type="presOf" srcId="{749D4299-6A25-4446-83EA-2B5F34EEC4FB}" destId="{34B7C099-E4AD-4DFC-AFC7-30A56C63BA93}" srcOrd="0" destOrd="0" presId="urn:microsoft.com/office/officeart/2008/layout/BendingPictureCaptionList"/>
    <dgm:cxn modelId="{7F94A94B-4915-4EDD-B9D9-DE546B1ACAA3}" srcId="{C28254B8-63E5-41B7-A028-C17D007863BC}" destId="{BB6C8BE6-B4CB-47C0-B41B-B4E36317D597}" srcOrd="2" destOrd="0" parTransId="{F2B3B8B2-5CB2-40EC-8B3A-69570D67DEA9}" sibTransId="{77AA5052-D913-4375-B4C2-1C12CCE91449}"/>
    <dgm:cxn modelId="{3EDFBB55-E631-4954-9280-D87B6734A0CF}" type="presOf" srcId="{45263132-EEFE-4F8F-9177-9E83AC185D7C}" destId="{C929C473-9B8E-4660-9748-05213296283C}" srcOrd="0" destOrd="0" presId="urn:microsoft.com/office/officeart/2008/layout/BendingPictureCaptionList"/>
    <dgm:cxn modelId="{EC262458-712A-405D-8CE9-75D3E7A9A748}" srcId="{C28254B8-63E5-41B7-A028-C17D007863BC}" destId="{45263132-EEFE-4F8F-9177-9E83AC185D7C}" srcOrd="0" destOrd="0" parTransId="{7755DD1A-13D0-43DB-B64A-A4B9DA500FF1}" sibTransId="{C760D28D-D605-424E-9319-DB8D194F8863}"/>
    <dgm:cxn modelId="{B9FA2D89-F1F6-4F10-A1F6-F24B130BB858}" type="presOf" srcId="{C28254B8-63E5-41B7-A028-C17D007863BC}" destId="{B4210786-EFB1-4B13-8846-00855D62C4F9}" srcOrd="0" destOrd="0" presId="urn:microsoft.com/office/officeart/2008/layout/BendingPictureCaptionList"/>
    <dgm:cxn modelId="{44CD508D-6E10-4992-B140-09485DF31054}" type="presOf" srcId="{4299F925-B0D1-4595-B75F-CE331329FC10}" destId="{5F0CFF24-A44F-4506-B590-28467834A19C}" srcOrd="0" destOrd="0" presId="urn:microsoft.com/office/officeart/2008/layout/BendingPictureCaptionList"/>
    <dgm:cxn modelId="{0868268E-E752-4B87-AF0F-76463B77F414}" type="presOf" srcId="{6ECCEC13-10CE-4436-AA36-9933402B3E1C}" destId="{7F98B050-1DE2-40B2-8EE3-CCCDEE7FB059}" srcOrd="0" destOrd="0" presId="urn:microsoft.com/office/officeart/2008/layout/BendingPictureCaptionList"/>
    <dgm:cxn modelId="{92EF649E-A186-4736-BBEA-49B468A666A7}" type="presOf" srcId="{BB6C8BE6-B4CB-47C0-B41B-B4E36317D597}" destId="{2F00F015-3330-400F-9BEF-F23DCED6C654}" srcOrd="0" destOrd="0" presId="urn:microsoft.com/office/officeart/2008/layout/BendingPictureCaptionList"/>
    <dgm:cxn modelId="{B65BAEA8-87E6-4D51-BB0F-799888153C3D}" srcId="{C28254B8-63E5-41B7-A028-C17D007863BC}" destId="{4299F925-B0D1-4595-B75F-CE331329FC10}" srcOrd="6" destOrd="0" parTransId="{4C6740ED-AE3F-4758-9F23-5949C0435BDF}" sibTransId="{FCF553DF-E78A-4E54-8A77-D9BE50C28E26}"/>
    <dgm:cxn modelId="{CC6933C3-E8F2-4B21-901D-B11B6EB285DA}" type="presOf" srcId="{6CDA9E90-11B8-4B86-B2FD-CC47788A0243}" destId="{1A47FE9C-F38B-4690-ACF7-CF9F56479BD7}" srcOrd="0" destOrd="0" presId="urn:microsoft.com/office/officeart/2008/layout/BendingPictureCaptionList"/>
    <dgm:cxn modelId="{CEF1DAF1-2B3F-4B1C-BD52-7CA88281C5E2}" srcId="{C28254B8-63E5-41B7-A028-C17D007863BC}" destId="{01F6311B-A6EB-4AD5-B189-F9D8133231F0}" srcOrd="5" destOrd="0" parTransId="{964A3A16-5CBD-4D9F-847F-A585B85B055D}" sibTransId="{6CE5A888-16E5-49A7-9A92-53994780D705}"/>
    <dgm:cxn modelId="{05A054F4-3839-45C3-931D-23FE4D5930C6}" srcId="{C28254B8-63E5-41B7-A028-C17D007863BC}" destId="{6ECCEC13-10CE-4436-AA36-9933402B3E1C}" srcOrd="1" destOrd="0" parTransId="{C2DB4AA4-CE4C-4D3C-89E9-376944B59FF2}" sibTransId="{664EB7EC-7730-4AD1-A2A7-AFCF7AB65F10}"/>
    <dgm:cxn modelId="{AB8ECDDF-C0D7-4C41-88DA-0D8375B342B9}" type="presParOf" srcId="{B4210786-EFB1-4B13-8846-00855D62C4F9}" destId="{6EDE38FE-C2AC-427D-8EFD-AC73ED8F7BB9}" srcOrd="0" destOrd="0" presId="urn:microsoft.com/office/officeart/2008/layout/BendingPictureCaptionList"/>
    <dgm:cxn modelId="{1FF137E1-6D4F-435B-8939-A576765C0B59}" type="presParOf" srcId="{6EDE38FE-C2AC-427D-8EFD-AC73ED8F7BB9}" destId="{2B78F2F4-813C-41B5-B730-83BD5DA586C3}" srcOrd="0" destOrd="0" presId="urn:microsoft.com/office/officeart/2008/layout/BendingPictureCaptionList"/>
    <dgm:cxn modelId="{AE5C5BB7-F180-4F52-A9F3-751CE18E4A5A}" type="presParOf" srcId="{6EDE38FE-C2AC-427D-8EFD-AC73ED8F7BB9}" destId="{C929C473-9B8E-4660-9748-05213296283C}" srcOrd="1" destOrd="0" presId="urn:microsoft.com/office/officeart/2008/layout/BendingPictureCaptionList"/>
    <dgm:cxn modelId="{37459E3C-3CDF-4900-9319-1BE7B4D67C15}" type="presParOf" srcId="{B4210786-EFB1-4B13-8846-00855D62C4F9}" destId="{C29C91A5-58FA-4FAD-BF57-161DAAE59890}" srcOrd="1" destOrd="0" presId="urn:microsoft.com/office/officeart/2008/layout/BendingPictureCaptionList"/>
    <dgm:cxn modelId="{50C56D95-ED54-4514-955F-D8654B51DBFE}" type="presParOf" srcId="{B4210786-EFB1-4B13-8846-00855D62C4F9}" destId="{2DE97488-FD81-4186-8CC0-664BA4E6B82A}" srcOrd="2" destOrd="0" presId="urn:microsoft.com/office/officeart/2008/layout/BendingPictureCaptionList"/>
    <dgm:cxn modelId="{BF42CCE9-0B01-40DE-98B9-B7AD8DDE6AE8}" type="presParOf" srcId="{2DE97488-FD81-4186-8CC0-664BA4E6B82A}" destId="{28B92BEB-95CC-4116-A854-4E4E4B38C89F}" srcOrd="0" destOrd="0" presId="urn:microsoft.com/office/officeart/2008/layout/BendingPictureCaptionList"/>
    <dgm:cxn modelId="{95A484F9-66D3-4D36-9CFD-B890C89E054C}" type="presParOf" srcId="{2DE97488-FD81-4186-8CC0-664BA4E6B82A}" destId="{7F98B050-1DE2-40B2-8EE3-CCCDEE7FB059}" srcOrd="1" destOrd="0" presId="urn:microsoft.com/office/officeart/2008/layout/BendingPictureCaptionList"/>
    <dgm:cxn modelId="{054E98D8-F643-4826-AC0A-D4DDA7111188}" type="presParOf" srcId="{B4210786-EFB1-4B13-8846-00855D62C4F9}" destId="{7AFB9D7B-B108-457E-BD6B-9D7CDD7C704C}" srcOrd="3" destOrd="0" presId="urn:microsoft.com/office/officeart/2008/layout/BendingPictureCaptionList"/>
    <dgm:cxn modelId="{EE204B92-BB24-4B2D-91DC-149D4290FFED}" type="presParOf" srcId="{B4210786-EFB1-4B13-8846-00855D62C4F9}" destId="{58A4F71A-B263-43B9-825B-39D60721D66A}" srcOrd="4" destOrd="0" presId="urn:microsoft.com/office/officeart/2008/layout/BendingPictureCaptionList"/>
    <dgm:cxn modelId="{B83A3869-D600-4356-AB07-CB64A9A6E473}" type="presParOf" srcId="{58A4F71A-B263-43B9-825B-39D60721D66A}" destId="{1195E86F-C33D-40BD-A6F1-5EBA546B89C8}" srcOrd="0" destOrd="0" presId="urn:microsoft.com/office/officeart/2008/layout/BendingPictureCaptionList"/>
    <dgm:cxn modelId="{4096A5A0-D24A-49AA-A47C-1B3E58D7AAE8}" type="presParOf" srcId="{58A4F71A-B263-43B9-825B-39D60721D66A}" destId="{2F00F015-3330-400F-9BEF-F23DCED6C654}" srcOrd="1" destOrd="0" presId="urn:microsoft.com/office/officeart/2008/layout/BendingPictureCaptionList"/>
    <dgm:cxn modelId="{D27A9181-FCF8-46D8-8917-B7BF1B067C88}" type="presParOf" srcId="{B4210786-EFB1-4B13-8846-00855D62C4F9}" destId="{77C78B27-11ED-4024-A803-9CC155FC897E}" srcOrd="5" destOrd="0" presId="urn:microsoft.com/office/officeart/2008/layout/BendingPictureCaptionList"/>
    <dgm:cxn modelId="{4DB276BC-AB95-490C-AF5F-3A0CC5E3684C}" type="presParOf" srcId="{B4210786-EFB1-4B13-8846-00855D62C4F9}" destId="{C2DA8399-3AA8-4794-A029-C34074BE4A37}" srcOrd="6" destOrd="0" presId="urn:microsoft.com/office/officeart/2008/layout/BendingPictureCaptionList"/>
    <dgm:cxn modelId="{6EF93D9B-6D07-44C9-9090-0DDDA36A47BE}" type="presParOf" srcId="{C2DA8399-3AA8-4794-A029-C34074BE4A37}" destId="{84CCF92C-DF7A-4AF7-B9DE-AC10F9C67952}" srcOrd="0" destOrd="0" presId="urn:microsoft.com/office/officeart/2008/layout/BendingPictureCaptionList"/>
    <dgm:cxn modelId="{3AB0C469-457D-44E5-9E84-C80A398F8B0E}" type="presParOf" srcId="{C2DA8399-3AA8-4794-A029-C34074BE4A37}" destId="{1A47FE9C-F38B-4690-ACF7-CF9F56479BD7}" srcOrd="1" destOrd="0" presId="urn:microsoft.com/office/officeart/2008/layout/BendingPictureCaptionList"/>
    <dgm:cxn modelId="{26A2E521-8C9B-4556-AA18-8FB106425740}" type="presParOf" srcId="{B4210786-EFB1-4B13-8846-00855D62C4F9}" destId="{73C5DA2F-B94F-40F2-B952-D7F473A58333}" srcOrd="7" destOrd="0" presId="urn:microsoft.com/office/officeart/2008/layout/BendingPictureCaptionList"/>
    <dgm:cxn modelId="{495C430B-4788-44C9-B87D-85D923A889DA}" type="presParOf" srcId="{B4210786-EFB1-4B13-8846-00855D62C4F9}" destId="{0F27F4AA-1109-4966-95B5-1E983048F7EF}" srcOrd="8" destOrd="0" presId="urn:microsoft.com/office/officeart/2008/layout/BendingPictureCaptionList"/>
    <dgm:cxn modelId="{75377A5C-BF7D-482C-9C21-55FF54B32843}" type="presParOf" srcId="{0F27F4AA-1109-4966-95B5-1E983048F7EF}" destId="{023940A5-E86C-4064-8CAF-72A7EFE45068}" srcOrd="0" destOrd="0" presId="urn:microsoft.com/office/officeart/2008/layout/BendingPictureCaptionList"/>
    <dgm:cxn modelId="{805D9A2B-9AA6-43AD-B945-1FEDB33E81C2}" type="presParOf" srcId="{0F27F4AA-1109-4966-95B5-1E983048F7EF}" destId="{34B7C099-E4AD-4DFC-AFC7-30A56C63BA93}" srcOrd="1" destOrd="0" presId="urn:microsoft.com/office/officeart/2008/layout/BendingPictureCaptionList"/>
    <dgm:cxn modelId="{D05DB1A2-9593-4624-919B-0AE65435114C}" type="presParOf" srcId="{B4210786-EFB1-4B13-8846-00855D62C4F9}" destId="{10095991-F1AA-436F-887B-F6101BFFDCBD}" srcOrd="9" destOrd="0" presId="urn:microsoft.com/office/officeart/2008/layout/BendingPictureCaptionList"/>
    <dgm:cxn modelId="{404AECD6-E42B-4B3B-A3E0-489D2566E8D6}" type="presParOf" srcId="{B4210786-EFB1-4B13-8846-00855D62C4F9}" destId="{801E64A0-E671-4031-A1F9-1F1604623AB2}" srcOrd="10" destOrd="0" presId="urn:microsoft.com/office/officeart/2008/layout/BendingPictureCaptionList"/>
    <dgm:cxn modelId="{E5FF10AD-6E7E-4997-AC98-D618ED924EFD}" type="presParOf" srcId="{801E64A0-E671-4031-A1F9-1F1604623AB2}" destId="{58F82222-6354-468B-8FBA-02BDD25C9248}" srcOrd="0" destOrd="0" presId="urn:microsoft.com/office/officeart/2008/layout/BendingPictureCaptionList"/>
    <dgm:cxn modelId="{F6BB7A7B-0C56-4A52-B6A1-748D8F0A5A10}" type="presParOf" srcId="{801E64A0-E671-4031-A1F9-1F1604623AB2}" destId="{31BCD410-1919-4D1B-9EAA-38664447B16C}" srcOrd="1" destOrd="0" presId="urn:microsoft.com/office/officeart/2008/layout/BendingPictureCaptionList"/>
    <dgm:cxn modelId="{B4B89223-EEB2-4226-835C-FF852E78F73D}" type="presParOf" srcId="{B4210786-EFB1-4B13-8846-00855D62C4F9}" destId="{8BCFBF40-8DE0-4DFF-9EEC-91C725EFD7E2}" srcOrd="11" destOrd="0" presId="urn:microsoft.com/office/officeart/2008/layout/BendingPictureCaptionList"/>
    <dgm:cxn modelId="{55E9C981-9767-494E-B2FE-4A27824FCE54}" type="presParOf" srcId="{B4210786-EFB1-4B13-8846-00855D62C4F9}" destId="{4B9B23E5-576B-4D6F-BB0C-C62AA32D4A22}" srcOrd="12" destOrd="0" presId="urn:microsoft.com/office/officeart/2008/layout/BendingPictureCaptionList"/>
    <dgm:cxn modelId="{D14C0E2E-CEB6-45B7-840A-AB36F9B69C7B}" type="presParOf" srcId="{4B9B23E5-576B-4D6F-BB0C-C62AA32D4A22}" destId="{D81397EE-B165-41FC-925F-42E9032C712A}" srcOrd="0" destOrd="0" presId="urn:microsoft.com/office/officeart/2008/layout/BendingPictureCaptionList"/>
    <dgm:cxn modelId="{5130EE31-A1A8-4C39-A5B8-82BDFB083793}" type="presParOf" srcId="{4B9B23E5-576B-4D6F-BB0C-C62AA32D4A22}" destId="{5F0CFF24-A44F-4506-B590-28467834A19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188503" y="473437"/>
          <a:ext cx="3277819" cy="32777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Општинска управа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Председник општине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Општинско веће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Скупштина општине</a:t>
          </a:r>
          <a:endParaRPr lang="en-US" sz="1600" kern="1200" dirty="0"/>
        </a:p>
      </dsp:txBody>
      <dsp:txXfrm>
        <a:off x="1668528" y="953452"/>
        <a:ext cx="2317769" cy="2317718"/>
      </dsp:txXfrm>
    </dsp:sp>
    <dsp:sp modelId="{6AE34D3E-FD5D-4402-89AF-BF559D3EC92D}">
      <dsp:nvSpPr>
        <dsp:cNvPr id="0" name=""/>
        <dsp:cNvSpPr/>
      </dsp:nvSpPr>
      <dsp:spPr>
        <a:xfrm>
          <a:off x="3058755" y="324100"/>
          <a:ext cx="364540" cy="3645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195562" y="3507652"/>
          <a:ext cx="263956" cy="2642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677243" y="1803682"/>
          <a:ext cx="263956" cy="2642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414152" y="3788711"/>
          <a:ext cx="364540" cy="3645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270543" y="842184"/>
          <a:ext cx="263956" cy="2642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438439" y="2353548"/>
          <a:ext cx="263956" cy="2642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201326" y="735857"/>
          <a:ext cx="2063988" cy="19905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/>
            <a:t>Предшколска установа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/>
            <a:t>Месне заједнице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/>
            <a:t>Установе културе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/>
            <a:t>Туристичка организација </a:t>
          </a:r>
          <a:endParaRPr lang="sr-Cyrl-RS" sz="1100" kern="1200" dirty="0"/>
        </a:p>
      </dsp:txBody>
      <dsp:txXfrm>
        <a:off x="100938" y="1027363"/>
        <a:ext cx="1459460" cy="1407514"/>
      </dsp:txXfrm>
    </dsp:sp>
    <dsp:sp modelId="{D4397D2C-6DDE-4A42-9855-5F94ADD7F1F8}">
      <dsp:nvSpPr>
        <dsp:cNvPr id="0" name=""/>
        <dsp:cNvSpPr/>
      </dsp:nvSpPr>
      <dsp:spPr>
        <a:xfrm>
          <a:off x="2689947" y="853671"/>
          <a:ext cx="364540" cy="3645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289343" y="2787773"/>
          <a:ext cx="658977" cy="65899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639683" y="255017"/>
          <a:ext cx="1657643" cy="169854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Основне школе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Средње школе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Дом здравља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Центар за социјални рад</a:t>
          </a:r>
        </a:p>
      </dsp:txBody>
      <dsp:txXfrm>
        <a:off x="4882439" y="503763"/>
        <a:ext cx="1172131" cy="1201051"/>
      </dsp:txXfrm>
    </dsp:sp>
    <dsp:sp modelId="{4ABBCF6F-E7DA-4CE7-A2F5-6DD06BFAA1FA}">
      <dsp:nvSpPr>
        <dsp:cNvPr id="0" name=""/>
        <dsp:cNvSpPr/>
      </dsp:nvSpPr>
      <dsp:spPr>
        <a:xfrm>
          <a:off x="4207851" y="1357970"/>
          <a:ext cx="364540" cy="36453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38797" y="3571982"/>
          <a:ext cx="263956" cy="2642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671050" y="3195960"/>
          <a:ext cx="263956" cy="2642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Закони и прописи: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Упутство Министарства финансија за припрему одлуке о буџету за 202</a:t>
          </a:r>
          <a:r>
            <a:rPr lang="sr-Latn-RS" sz="1400" kern="1200" dirty="0"/>
            <a:t>6</a:t>
          </a:r>
          <a:r>
            <a:rPr lang="sr-Cyrl-RS" sz="1400" kern="1200" dirty="0"/>
            <a:t>. годину и др.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Сви посебни прописи којима су утврђене надлежности ЈЛС</a:t>
          </a:r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/>
            <a:t>Стратешки документи: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/>
            <a:t>Стратегија развоја</a:t>
          </a:r>
          <a:endParaRPr lang="sr-Latn-RS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1839" y="117311"/>
          <a:ext cx="1518127" cy="15181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Средства из буџета општине </a:t>
          </a:r>
          <a:r>
            <a:rPr lang="sr-Latn-RS" sz="1200" kern="1200" dirty="0"/>
            <a:t>973.000.000.00</a:t>
          </a:r>
          <a:endParaRPr lang="en-US" sz="1200" kern="1200" dirty="0"/>
        </a:p>
      </dsp:txBody>
      <dsp:txXfrm>
        <a:off x="224164" y="339636"/>
        <a:ext cx="1073477" cy="1073477"/>
      </dsp:txXfrm>
    </dsp:sp>
    <dsp:sp modelId="{98F3E7AB-6934-48FA-B82F-FBEAF1B2375D}">
      <dsp:nvSpPr>
        <dsp:cNvPr id="0" name=""/>
        <dsp:cNvSpPr/>
      </dsp:nvSpPr>
      <dsp:spPr>
        <a:xfrm>
          <a:off x="1643239" y="436118"/>
          <a:ext cx="880514" cy="880514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759951" y="772827"/>
        <a:ext cx="647090" cy="207096"/>
      </dsp:txXfrm>
    </dsp:sp>
    <dsp:sp modelId="{2F60A798-586E-4E47-B649-25F047F36835}">
      <dsp:nvSpPr>
        <dsp:cNvPr id="0" name=""/>
        <dsp:cNvSpPr/>
      </dsp:nvSpPr>
      <dsp:spPr>
        <a:xfrm>
          <a:off x="2632965" y="155067"/>
          <a:ext cx="1518127" cy="15181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Пренета средства из ранијих година </a:t>
          </a:r>
          <a:r>
            <a:rPr lang="sr-Latn-RS" sz="1200" kern="1200" dirty="0"/>
            <a:t>95.906.561.00</a:t>
          </a:r>
          <a:endParaRPr lang="en-US" sz="1200" kern="1200" dirty="0"/>
        </a:p>
      </dsp:txBody>
      <dsp:txXfrm>
        <a:off x="2855290" y="377392"/>
        <a:ext cx="1073477" cy="1073477"/>
      </dsp:txXfrm>
    </dsp:sp>
    <dsp:sp modelId="{41F09F99-3DCC-47E4-9188-F7D103A1F6E3}">
      <dsp:nvSpPr>
        <dsp:cNvPr id="0" name=""/>
        <dsp:cNvSpPr/>
      </dsp:nvSpPr>
      <dsp:spPr>
        <a:xfrm>
          <a:off x="4288424" y="436118"/>
          <a:ext cx="880514" cy="880514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405136" y="617504"/>
        <a:ext cx="647090" cy="517742"/>
      </dsp:txXfrm>
    </dsp:sp>
    <dsp:sp modelId="{6C1FFF0F-B1A4-4C41-B9D3-30452A0DFA4B}">
      <dsp:nvSpPr>
        <dsp:cNvPr id="0" name=""/>
        <dsp:cNvSpPr/>
      </dsp:nvSpPr>
      <dsp:spPr>
        <a:xfrm>
          <a:off x="5294050" y="307715"/>
          <a:ext cx="1978757" cy="128460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300" kern="1200" dirty="0"/>
            <a:t>Укупан буџет општине  </a:t>
          </a:r>
          <a:r>
            <a:rPr lang="sr-Latn-RS" sz="1300" kern="1200" dirty="0"/>
            <a:t>1.068.906.561.00</a:t>
          </a:r>
          <a:endParaRPr lang="en-US" sz="1300" kern="1200" dirty="0"/>
        </a:p>
      </dsp:txBody>
      <dsp:txXfrm>
        <a:off x="5583832" y="495842"/>
        <a:ext cx="1399193" cy="908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и АПВ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/>
            <a:t>Ова примања се остварују продајом непокретности и покретних ствари у власништву општине.</a:t>
          </a:r>
          <a:endParaRPr lang="en-US" sz="1400" kern="1200" dirty="0"/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900" kern="1200" dirty="0"/>
            <a:t>Укупни буџетски приходи и примања и пренета средства </a:t>
          </a:r>
          <a:r>
            <a:rPr lang="sr-Latn-RS" sz="1900" kern="1200" dirty="0"/>
            <a:t>1.068.906.56</a:t>
          </a:r>
          <a:r>
            <a:rPr lang="en-US" sz="1900" kern="1200" dirty="0"/>
            <a:t>1.00</a:t>
          </a:r>
          <a:r>
            <a:rPr lang="sr-Cyrl-RS" sz="1900" kern="1200" dirty="0"/>
            <a:t> динара</a:t>
          </a:r>
          <a:endParaRPr lang="en-US" sz="19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700" kern="1200" dirty="0"/>
            <a:t>Приходи од  пореза  </a:t>
          </a:r>
          <a:r>
            <a:rPr lang="sr-Latn-RS" sz="700" kern="1200" dirty="0"/>
            <a:t>644.468.000.00</a:t>
          </a:r>
          <a:r>
            <a:rPr lang="sr-Cyrl-RS" sz="700" kern="1200" dirty="0"/>
            <a:t> динара</a:t>
          </a:r>
          <a:endParaRPr lang="en-US" sz="7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400028" y="1735620"/>
          <a:ext cx="1332205" cy="1332205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700" kern="1200" dirty="0"/>
            <a:t>Трансфери 18</a:t>
          </a:r>
          <a:r>
            <a:rPr lang="sr-Latn-RS" sz="700" kern="1200" dirty="0"/>
            <a:t>6</a:t>
          </a:r>
          <a:r>
            <a:rPr lang="sr-Cyrl-RS" sz="700" kern="1200" dirty="0"/>
            <a:t>.</a:t>
          </a:r>
          <a:r>
            <a:rPr lang="sr-Latn-RS" sz="700" kern="1200" dirty="0"/>
            <a:t>4</a:t>
          </a:r>
          <a:r>
            <a:rPr lang="sr-Cyrl-RS" sz="700" kern="1200" dirty="0"/>
            <a:t>13.738.00динара</a:t>
          </a:r>
          <a:endParaRPr lang="en-US" sz="700" kern="1200" dirty="0"/>
        </a:p>
      </dsp:txBody>
      <dsp:txXfrm>
        <a:off x="4595125" y="1930717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2692527" y="3471240"/>
          <a:ext cx="1332205" cy="1332205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700" kern="1200" dirty="0"/>
            <a:t>Други приходи 142.</a:t>
          </a:r>
          <a:r>
            <a:rPr lang="sr-Latn-RS" sz="700" kern="1200" dirty="0"/>
            <a:t>118.262.00</a:t>
          </a:r>
          <a:r>
            <a:rPr lang="sr-Cyrl-RS" sz="700" kern="1200" dirty="0"/>
            <a:t>динара</a:t>
          </a:r>
          <a:endParaRPr lang="en-US" sz="700" kern="1200" dirty="0"/>
        </a:p>
      </dsp:txBody>
      <dsp:txXfrm>
        <a:off x="2887624" y="3666337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929739" y="1735620"/>
          <a:ext cx="1332205" cy="1332205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95.906.561.00</a:t>
          </a:r>
          <a:r>
            <a:rPr lang="sr-Cyrl-RS" sz="1000" kern="1200" dirty="0"/>
            <a:t>.00 </a:t>
          </a:r>
          <a:r>
            <a:rPr lang="sr-Latn-RS" sz="1000" kern="1200" dirty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124836" y="1930717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40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400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јавних предузећа и  пољопривредним произвођачима. </a:t>
          </a:r>
          <a:endParaRPr lang="en-US" sz="1400" kern="1200" dirty="0"/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машина, земљишта и слично.</a:t>
          </a:r>
          <a:endParaRPr lang="en-US" sz="1500" kern="1200" dirty="0"/>
        </a:p>
      </dsp:txBody>
      <dsp:txXfrm>
        <a:off x="2630900" y="4787637"/>
        <a:ext cx="5590663" cy="74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362500" y="420072"/>
          <a:ext cx="3872847" cy="3872847"/>
        </a:xfrm>
        <a:prstGeom prst="blockArc">
          <a:avLst>
            <a:gd name="adj1" fmla="val 13350643"/>
            <a:gd name="adj2" fmla="val 15863391"/>
            <a:gd name="adj3" fmla="val 305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127354" y="636893"/>
          <a:ext cx="3872847" cy="3872847"/>
        </a:xfrm>
        <a:prstGeom prst="blockArc">
          <a:avLst>
            <a:gd name="adj1" fmla="val 11784810"/>
            <a:gd name="adj2" fmla="val 13927977"/>
            <a:gd name="adj3" fmla="val 305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176092" y="429205"/>
          <a:ext cx="3872847" cy="3872847"/>
        </a:xfrm>
        <a:prstGeom prst="blockArc">
          <a:avLst>
            <a:gd name="adj1" fmla="val 9000000"/>
            <a:gd name="adj2" fmla="val 11400000"/>
            <a:gd name="adj3" fmla="val 305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2159370" y="400811"/>
          <a:ext cx="3872847" cy="3872847"/>
        </a:xfrm>
        <a:prstGeom prst="blockArc">
          <a:avLst>
            <a:gd name="adj1" fmla="val 6508116"/>
            <a:gd name="adj2" fmla="val 8940590"/>
            <a:gd name="adj3" fmla="val 305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208177" y="417851"/>
          <a:ext cx="3872847" cy="3872847"/>
        </a:xfrm>
        <a:prstGeom prst="blockArc">
          <a:avLst>
            <a:gd name="adj1" fmla="val 4261361"/>
            <a:gd name="adj2" fmla="val 6601320"/>
            <a:gd name="adj3" fmla="val 305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6AC34-D042-4376-8B33-1B82575717A4}">
      <dsp:nvSpPr>
        <dsp:cNvPr id="0" name=""/>
        <dsp:cNvSpPr/>
      </dsp:nvSpPr>
      <dsp:spPr>
        <a:xfrm>
          <a:off x="2176092" y="429205"/>
          <a:ext cx="3872847" cy="3872847"/>
        </a:xfrm>
        <a:prstGeom prst="blockArc">
          <a:avLst>
            <a:gd name="adj1" fmla="val 1800000"/>
            <a:gd name="adj2" fmla="val 4200000"/>
            <a:gd name="adj3" fmla="val 305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176092" y="429205"/>
          <a:ext cx="3872847" cy="3872847"/>
        </a:xfrm>
        <a:prstGeom prst="blockArc">
          <a:avLst>
            <a:gd name="adj1" fmla="val 21000000"/>
            <a:gd name="adj2" fmla="val 1800000"/>
            <a:gd name="adj3" fmla="val 305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196038" y="430483"/>
          <a:ext cx="3872847" cy="3872847"/>
        </a:xfrm>
        <a:prstGeom prst="blockArc">
          <a:avLst>
            <a:gd name="adj1" fmla="val 18600000"/>
            <a:gd name="adj2" fmla="val 21000000"/>
            <a:gd name="adj3" fmla="val 305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176092" y="429205"/>
          <a:ext cx="3872847" cy="3872847"/>
        </a:xfrm>
        <a:prstGeom prst="blockArc">
          <a:avLst>
            <a:gd name="adj1" fmla="val 16200000"/>
            <a:gd name="adj2" fmla="val 18600000"/>
            <a:gd name="adj3" fmla="val 305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338400" y="1572337"/>
          <a:ext cx="1548232" cy="15865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/>
            <a:t>Укупни расходи и издаци </a:t>
          </a:r>
          <a:r>
            <a:rPr lang="sr-Latn-RS" sz="1100" kern="1200" dirty="0"/>
            <a:t>1.06</a:t>
          </a:r>
          <a:r>
            <a:rPr lang="en-GB" sz="1100" kern="1200" dirty="0"/>
            <a:t>8</a:t>
          </a:r>
          <a:r>
            <a:rPr lang="sr-Latn-RS" sz="1100" kern="1200" dirty="0"/>
            <a:t>.</a:t>
          </a:r>
          <a:r>
            <a:rPr lang="en-GB" sz="1100" kern="1200" dirty="0"/>
            <a:t>906.561,00</a:t>
          </a:r>
          <a:r>
            <a:rPr lang="sr-Cyrl-RS" sz="1100" kern="1200" dirty="0"/>
            <a:t> динара</a:t>
          </a:r>
          <a:endParaRPr lang="en-US" sz="1100" kern="1200" dirty="0"/>
        </a:p>
      </dsp:txBody>
      <dsp:txXfrm>
        <a:off x="3565133" y="1804687"/>
        <a:ext cx="1094766" cy="1121885"/>
      </dsp:txXfrm>
    </dsp:sp>
    <dsp:sp modelId="{73F305AC-CFDC-45B1-8AB8-6FABD1C99179}">
      <dsp:nvSpPr>
        <dsp:cNvPr id="0" name=""/>
        <dsp:cNvSpPr/>
      </dsp:nvSpPr>
      <dsp:spPr>
        <a:xfrm>
          <a:off x="3531932" y="-120878"/>
          <a:ext cx="1161168" cy="115940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Коришћење роба и услуга </a:t>
          </a:r>
          <a:r>
            <a:rPr lang="sr-Latn-RS" sz="800" kern="1200" dirty="0"/>
            <a:t>3</a:t>
          </a:r>
          <a:r>
            <a:rPr lang="en-GB" sz="800" kern="1200" dirty="0"/>
            <a:t>78</a:t>
          </a:r>
          <a:r>
            <a:rPr lang="sr-Cyrl-RS" sz="800" kern="1200" dirty="0"/>
            <a:t>.</a:t>
          </a:r>
          <a:r>
            <a:rPr lang="en-GB" sz="800" kern="1200" dirty="0"/>
            <a:t>806</a:t>
          </a:r>
          <a:r>
            <a:rPr lang="sr-Cyrl-RS" sz="800" kern="1200" dirty="0"/>
            <a:t>.</a:t>
          </a:r>
          <a:r>
            <a:rPr lang="en-GB" sz="800" kern="1200" dirty="0"/>
            <a:t>281</a:t>
          </a:r>
          <a:r>
            <a:rPr lang="sr-Cyrl-RS" sz="800" kern="1200" dirty="0"/>
            <a:t>.00</a:t>
          </a:r>
          <a:r>
            <a:rPr lang="ru-RU" sz="800" kern="1200" dirty="0"/>
            <a:t> динара</a:t>
          </a:r>
          <a:endParaRPr lang="en-US" sz="800" kern="1200" dirty="0"/>
        </a:p>
      </dsp:txBody>
      <dsp:txXfrm>
        <a:off x="3701981" y="48913"/>
        <a:ext cx="821070" cy="819825"/>
      </dsp:txXfrm>
    </dsp:sp>
    <dsp:sp modelId="{A14630AA-C1BD-4A7E-B665-0A7C9B6C19C9}">
      <dsp:nvSpPr>
        <dsp:cNvPr id="0" name=""/>
        <dsp:cNvSpPr/>
      </dsp:nvSpPr>
      <dsp:spPr>
        <a:xfrm>
          <a:off x="4795359" y="370274"/>
          <a:ext cx="1085655" cy="106931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/>
            <a:t>Дотације и трансфери 19</a:t>
          </a:r>
          <a:r>
            <a:rPr lang="en-GB" sz="800" kern="1200" dirty="0"/>
            <a:t>7</a:t>
          </a:r>
          <a:r>
            <a:rPr lang="sr-Cyrl-RS" sz="800" kern="1200" dirty="0"/>
            <a:t>.</a:t>
          </a:r>
          <a:r>
            <a:rPr lang="en-GB" sz="800" kern="1200" dirty="0"/>
            <a:t>649</a:t>
          </a:r>
          <a:r>
            <a:rPr lang="sr-Cyrl-RS" sz="800" kern="1200" dirty="0"/>
            <a:t>.</a:t>
          </a:r>
          <a:r>
            <a:rPr lang="sr-Cyrl-RS" sz="800" kern="1200" dirty="0" err="1"/>
            <a:t>000.00динара</a:t>
          </a:r>
          <a:endParaRPr lang="en-US" sz="800" kern="1200" dirty="0"/>
        </a:p>
      </dsp:txBody>
      <dsp:txXfrm>
        <a:off x="4954349" y="526872"/>
        <a:ext cx="767675" cy="756119"/>
      </dsp:txXfrm>
    </dsp:sp>
    <dsp:sp modelId="{E43F7264-94BE-4E7E-8A98-A0D70BB3AF06}">
      <dsp:nvSpPr>
        <dsp:cNvPr id="0" name=""/>
        <dsp:cNvSpPr/>
      </dsp:nvSpPr>
      <dsp:spPr>
        <a:xfrm>
          <a:off x="5492571" y="1544119"/>
          <a:ext cx="995563" cy="9807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/>
            <a:t>Отплата камата и пратећи трошкови задужења</a:t>
          </a:r>
          <a:br>
            <a:rPr lang="sr-Cyrl-RS" sz="800" kern="1200" dirty="0"/>
          </a:br>
          <a:r>
            <a:rPr lang="en-GB" sz="800" kern="1200" dirty="0"/>
            <a:t>510.000.00 </a:t>
          </a:r>
          <a:r>
            <a:rPr lang="sr-Cyrl-RS" sz="800" kern="1200" dirty="0"/>
            <a:t>динара</a:t>
          </a:r>
          <a:endParaRPr lang="en-US" sz="800" kern="1200" dirty="0"/>
        </a:p>
      </dsp:txBody>
      <dsp:txXfrm>
        <a:off x="5638368" y="1687753"/>
        <a:ext cx="703969" cy="693526"/>
      </dsp:txXfrm>
    </dsp:sp>
    <dsp:sp modelId="{82919B21-D639-4B68-9060-6F85E5FE6506}">
      <dsp:nvSpPr>
        <dsp:cNvPr id="0" name=""/>
        <dsp:cNvSpPr/>
      </dsp:nvSpPr>
      <dsp:spPr>
        <a:xfrm>
          <a:off x="5266076" y="2828634"/>
          <a:ext cx="995563" cy="9807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/>
            <a:t>Расходи за запослене 2</a:t>
          </a:r>
          <a:r>
            <a:rPr lang="en-GB" sz="800" kern="1200" dirty="0"/>
            <a:t>59</a:t>
          </a:r>
          <a:r>
            <a:rPr lang="sr-Cyrl-RS" sz="800" kern="1200" dirty="0"/>
            <a:t>.</a:t>
          </a:r>
          <a:r>
            <a:rPr lang="en-GB" sz="800" kern="1200" dirty="0"/>
            <a:t>308</a:t>
          </a:r>
          <a:r>
            <a:rPr lang="sr-Cyrl-RS" sz="800" kern="1200" dirty="0"/>
            <a:t>.000.00 динара</a:t>
          </a:r>
          <a:endParaRPr lang="en-US" sz="800" kern="1200" dirty="0"/>
        </a:p>
      </dsp:txBody>
      <dsp:txXfrm>
        <a:off x="5411873" y="2972268"/>
        <a:ext cx="703969" cy="693526"/>
      </dsp:txXfrm>
    </dsp:sp>
    <dsp:sp modelId="{115526CD-270E-4C52-A164-15F2B6F9FE39}">
      <dsp:nvSpPr>
        <dsp:cNvPr id="0" name=""/>
        <dsp:cNvSpPr/>
      </dsp:nvSpPr>
      <dsp:spPr>
        <a:xfrm>
          <a:off x="4268583" y="3678939"/>
          <a:ext cx="992198" cy="957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/>
            <a:t>Социјална помоћ </a:t>
          </a:r>
          <a:r>
            <a:rPr lang="en-GB" sz="800" kern="1200" dirty="0"/>
            <a:t>64</a:t>
          </a:r>
          <a:r>
            <a:rPr lang="sr-Latn-RS" sz="800" kern="1200" dirty="0"/>
            <a:t>.</a:t>
          </a:r>
          <a:r>
            <a:rPr lang="en-GB" sz="800" kern="1200" dirty="0"/>
            <a:t>600</a:t>
          </a:r>
          <a:r>
            <a:rPr lang="sr-Latn-RS" sz="800" kern="1200" dirty="0"/>
            <a:t>.000.00</a:t>
          </a:r>
          <a:r>
            <a:rPr lang="sr-Cyrl-RS" sz="800" kern="1200" dirty="0"/>
            <a:t>. динара</a:t>
          </a:r>
          <a:endParaRPr lang="en-US" sz="800" kern="1200" dirty="0"/>
        </a:p>
      </dsp:txBody>
      <dsp:txXfrm>
        <a:off x="4413887" y="3819088"/>
        <a:ext cx="701590" cy="676702"/>
      </dsp:txXfrm>
    </dsp:sp>
    <dsp:sp modelId="{5101AD7C-EA94-402A-A388-0FD916639D60}">
      <dsp:nvSpPr>
        <dsp:cNvPr id="0" name=""/>
        <dsp:cNvSpPr/>
      </dsp:nvSpPr>
      <dsp:spPr>
        <a:xfrm>
          <a:off x="3008853" y="3656432"/>
          <a:ext cx="965787" cy="9788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/>
            <a:t>Субвенције </a:t>
          </a:r>
          <a:r>
            <a:rPr lang="sr-Latn-RS" sz="800" kern="1200" dirty="0"/>
            <a:t>1</a:t>
          </a:r>
          <a:r>
            <a:rPr lang="en-GB" sz="800" kern="1200" dirty="0"/>
            <a:t>9</a:t>
          </a:r>
          <a:r>
            <a:rPr lang="sr-Latn-RS" sz="800" kern="1200" dirty="0"/>
            <a:t>.</a:t>
          </a:r>
          <a:r>
            <a:rPr lang="en-GB" sz="800" kern="1200" dirty="0"/>
            <a:t>600</a:t>
          </a:r>
          <a:r>
            <a:rPr lang="sr-Latn-RS" sz="800" kern="1200" dirty="0"/>
            <a:t>.000.00</a:t>
          </a:r>
          <a:r>
            <a:rPr lang="sr-Cyrl-RS" sz="800" kern="1200" dirty="0"/>
            <a:t> динара</a:t>
          </a:r>
          <a:endParaRPr lang="en-US" sz="800" kern="1200" dirty="0"/>
        </a:p>
      </dsp:txBody>
      <dsp:txXfrm>
        <a:off x="3150289" y="3799774"/>
        <a:ext cx="682915" cy="692119"/>
      </dsp:txXfrm>
    </dsp:sp>
    <dsp:sp modelId="{D19ADD6D-9F0A-4766-B637-BB2D5495A9BB}">
      <dsp:nvSpPr>
        <dsp:cNvPr id="0" name=""/>
        <dsp:cNvSpPr/>
      </dsp:nvSpPr>
      <dsp:spPr>
        <a:xfrm>
          <a:off x="1993161" y="2840531"/>
          <a:ext cx="936028" cy="957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/>
            <a:t>Остали расходи 6</a:t>
          </a:r>
          <a:r>
            <a:rPr lang="en-GB" sz="800" kern="1200" dirty="0"/>
            <a:t>5</a:t>
          </a:r>
          <a:r>
            <a:rPr lang="sr-Latn-RS" sz="800" kern="1200" dirty="0"/>
            <a:t>.</a:t>
          </a:r>
          <a:r>
            <a:rPr lang="en-GB" sz="800" kern="1200" dirty="0"/>
            <a:t>420</a:t>
          </a:r>
          <a:r>
            <a:rPr lang="sr-Latn-RS" sz="800" kern="1200" dirty="0"/>
            <a:t>.000.00</a:t>
          </a:r>
          <a:r>
            <a:rPr lang="sr-Cyrl-RS" sz="800" kern="1200" dirty="0"/>
            <a:t> динара</a:t>
          </a:r>
          <a:endParaRPr lang="en-US" sz="800" kern="1200" dirty="0"/>
        </a:p>
      </dsp:txBody>
      <dsp:txXfrm>
        <a:off x="2130239" y="2980680"/>
        <a:ext cx="661872" cy="676702"/>
      </dsp:txXfrm>
    </dsp:sp>
    <dsp:sp modelId="{4F05B281-B6DB-45BB-A427-1BF92AADC139}">
      <dsp:nvSpPr>
        <dsp:cNvPr id="0" name=""/>
        <dsp:cNvSpPr/>
      </dsp:nvSpPr>
      <dsp:spPr>
        <a:xfrm>
          <a:off x="1741465" y="1518259"/>
          <a:ext cx="986430" cy="103251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/>
            <a:t>Средства резерве 1</a:t>
          </a:r>
          <a:r>
            <a:rPr lang="en-GB" sz="800" kern="1200" dirty="0"/>
            <a:t>1</a:t>
          </a:r>
          <a:r>
            <a:rPr lang="sr-Cyrl-RS" sz="800" kern="1200" dirty="0"/>
            <a:t>.</a:t>
          </a:r>
          <a:r>
            <a:rPr lang="en-GB" sz="800" kern="1200" dirty="0"/>
            <a:t>836</a:t>
          </a:r>
          <a:r>
            <a:rPr lang="sr-Cyrl-RS" sz="800" kern="1200" dirty="0"/>
            <a:t>.000</a:t>
          </a:r>
          <a:r>
            <a:rPr lang="sr-Latn-RS" sz="800" kern="1200" dirty="0"/>
            <a:t>.00</a:t>
          </a:r>
          <a:endParaRPr lang="en-US" sz="800" kern="1200" dirty="0"/>
        </a:p>
      </dsp:txBody>
      <dsp:txXfrm>
        <a:off x="1885924" y="1669467"/>
        <a:ext cx="697512" cy="730097"/>
      </dsp:txXfrm>
    </dsp:sp>
    <dsp:sp modelId="{2D6C03BD-4023-431E-84F6-C080A9961C8A}">
      <dsp:nvSpPr>
        <dsp:cNvPr id="0" name=""/>
        <dsp:cNvSpPr/>
      </dsp:nvSpPr>
      <dsp:spPr>
        <a:xfrm>
          <a:off x="2339489" y="527618"/>
          <a:ext cx="1107664" cy="108079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800" kern="1200" dirty="0"/>
            <a:t>Капитални издаци </a:t>
          </a:r>
          <a:r>
            <a:rPr lang="en-GB" sz="800" kern="1200" dirty="0"/>
            <a:t>71</a:t>
          </a:r>
          <a:r>
            <a:rPr lang="sr-Cyrl-RS" sz="800" kern="1200" dirty="0"/>
            <a:t>.</a:t>
          </a:r>
          <a:r>
            <a:rPr lang="en-GB" sz="800" kern="1200" dirty="0"/>
            <a:t>177</a:t>
          </a:r>
          <a:r>
            <a:rPr lang="sr-Cyrl-RS" sz="800" kern="1200" dirty="0"/>
            <a:t>.</a:t>
          </a:r>
          <a:r>
            <a:rPr lang="en-GB" sz="800" kern="1200" dirty="0"/>
            <a:t>280</a:t>
          </a:r>
          <a:r>
            <a:rPr lang="sr-Cyrl-RS" sz="800" kern="1200" dirty="0"/>
            <a:t>.</a:t>
          </a:r>
          <a:r>
            <a:rPr lang="sr-Cyrl-RS" sz="800" kern="1200" dirty="0" err="1"/>
            <a:t>00динара</a:t>
          </a:r>
          <a:endParaRPr lang="en-US" sz="800" kern="1200" dirty="0"/>
        </a:p>
      </dsp:txBody>
      <dsp:txXfrm>
        <a:off x="2501703" y="685896"/>
        <a:ext cx="783236" cy="7642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1CA17-664D-4B11-A4C0-1EBBCB03982F}">
      <dsp:nvSpPr>
        <dsp:cNvPr id="0" name=""/>
        <dsp:cNvSpPr/>
      </dsp:nvSpPr>
      <dsp:spPr>
        <a:xfrm>
          <a:off x="1137" y="465523"/>
          <a:ext cx="2538745" cy="187612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3000" r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DDF50-5F58-4553-9055-F691FE2271AE}">
      <dsp:nvSpPr>
        <dsp:cNvPr id="0" name=""/>
        <dsp:cNvSpPr/>
      </dsp:nvSpPr>
      <dsp:spPr>
        <a:xfrm>
          <a:off x="514288" y="2001470"/>
          <a:ext cx="2187642" cy="525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b="0" kern="1200" dirty="0">
              <a:latin typeface="Arial Narrow" pitchFamily="34" charset="0"/>
              <a:ea typeface="Times New Roman"/>
              <a:cs typeface="Rod" pitchFamily="49" charset="-79"/>
            </a:rPr>
            <a:t>Израда пројектно-техничке документације за потребе општине Алибунар</a:t>
          </a:r>
          <a:endParaRPr lang="en-US" sz="1200" b="0" kern="1200" dirty="0"/>
        </a:p>
      </dsp:txBody>
      <dsp:txXfrm>
        <a:off x="514288" y="2001470"/>
        <a:ext cx="2187642" cy="525726"/>
      </dsp:txXfrm>
    </dsp:sp>
    <dsp:sp modelId="{BCEEEFF3-EA3B-4116-9B55-B17036EA459F}">
      <dsp:nvSpPr>
        <dsp:cNvPr id="0" name=""/>
        <dsp:cNvSpPr/>
      </dsp:nvSpPr>
      <dsp:spPr>
        <a:xfrm>
          <a:off x="3042091" y="465523"/>
          <a:ext cx="2538745" cy="1876123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4DF9F-4488-4D5E-BD0A-3396A78DD4BE}">
      <dsp:nvSpPr>
        <dsp:cNvPr id="0" name=""/>
        <dsp:cNvSpPr/>
      </dsp:nvSpPr>
      <dsp:spPr>
        <a:xfrm>
          <a:off x="3555242" y="2001470"/>
          <a:ext cx="2187642" cy="525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b="1" kern="1200" dirty="0"/>
            <a:t>Програм енергетске санације стамбених зграда и кућ</a:t>
          </a:r>
          <a:endParaRPr lang="en-US" sz="1200" b="1" kern="1200" dirty="0"/>
        </a:p>
      </dsp:txBody>
      <dsp:txXfrm>
        <a:off x="3555242" y="2001470"/>
        <a:ext cx="2187642" cy="525726"/>
      </dsp:txXfrm>
    </dsp:sp>
    <dsp:sp modelId="{415E3300-B68D-4518-818E-346520B2C93F}">
      <dsp:nvSpPr>
        <dsp:cNvPr id="0" name=""/>
        <dsp:cNvSpPr/>
      </dsp:nvSpPr>
      <dsp:spPr>
        <a:xfrm>
          <a:off x="6083045" y="465523"/>
          <a:ext cx="2538745" cy="1876123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68166-C234-43B4-AB7F-8FD53D132FC7}">
      <dsp:nvSpPr>
        <dsp:cNvPr id="0" name=""/>
        <dsp:cNvSpPr/>
      </dsp:nvSpPr>
      <dsp:spPr>
        <a:xfrm>
          <a:off x="6596195" y="2001470"/>
          <a:ext cx="2187642" cy="525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b="1" kern="1200" dirty="0"/>
            <a:t>Подршка пољопривредника у локалној заједници</a:t>
          </a:r>
          <a:endParaRPr lang="en-US" sz="1200" kern="1200" dirty="0"/>
        </a:p>
      </dsp:txBody>
      <dsp:txXfrm>
        <a:off x="6596195" y="2001470"/>
        <a:ext cx="2187642" cy="525726"/>
      </dsp:txXfrm>
    </dsp:sp>
    <dsp:sp modelId="{C3B9B811-ECC7-40C5-B400-1781FB2A7E10}">
      <dsp:nvSpPr>
        <dsp:cNvPr id="0" name=""/>
        <dsp:cNvSpPr/>
      </dsp:nvSpPr>
      <dsp:spPr>
        <a:xfrm>
          <a:off x="1503868" y="2824086"/>
          <a:ext cx="2538745" cy="1876123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20000" r="-2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30D70-9E4C-4F16-A2F9-B6A2E9D5151E}">
      <dsp:nvSpPr>
        <dsp:cNvPr id="0" name=""/>
        <dsp:cNvSpPr/>
      </dsp:nvSpPr>
      <dsp:spPr>
        <a:xfrm>
          <a:off x="2034765" y="4333224"/>
          <a:ext cx="2187642" cy="525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200" b="1" kern="1200" dirty="0"/>
            <a:t>Помоћ породицама са децом и подршка студетима</a:t>
          </a:r>
          <a:endParaRPr lang="en-US" sz="1200" b="1" kern="1200" dirty="0"/>
        </a:p>
      </dsp:txBody>
      <dsp:txXfrm>
        <a:off x="2034765" y="4333224"/>
        <a:ext cx="2187642" cy="525726"/>
      </dsp:txXfrm>
    </dsp:sp>
    <dsp:sp modelId="{202B4EF8-8548-4AE3-9B09-0446D6DFE5D3}">
      <dsp:nvSpPr>
        <dsp:cNvPr id="0" name=""/>
        <dsp:cNvSpPr/>
      </dsp:nvSpPr>
      <dsp:spPr>
        <a:xfrm>
          <a:off x="4562568" y="2797277"/>
          <a:ext cx="2538745" cy="1876123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74431-69B8-45A2-8587-C24F06E8190A}">
      <dsp:nvSpPr>
        <dsp:cNvPr id="0" name=""/>
        <dsp:cNvSpPr/>
      </dsp:nvSpPr>
      <dsp:spPr>
        <a:xfrm>
          <a:off x="5075718" y="4333224"/>
          <a:ext cx="2187642" cy="525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sr-Cyrl-RS" sz="1400" b="1" kern="1200" dirty="0"/>
            <a:t>Мере активне политике запошљавања</a:t>
          </a:r>
          <a:endParaRPr lang="en-US" sz="1400" b="1" kern="1200" dirty="0"/>
        </a:p>
      </dsp:txBody>
      <dsp:txXfrm>
        <a:off x="5075718" y="4333224"/>
        <a:ext cx="2187642" cy="5257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8F2F4-813C-41B5-B730-83BD5DA586C3}">
      <dsp:nvSpPr>
        <dsp:cNvPr id="0" name=""/>
        <dsp:cNvSpPr/>
      </dsp:nvSpPr>
      <dsp:spPr>
        <a:xfrm>
          <a:off x="2573" y="1096448"/>
          <a:ext cx="2041820" cy="1633456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6000" r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29C473-9B8E-4660-9748-05213296283C}">
      <dsp:nvSpPr>
        <dsp:cNvPr id="0" name=""/>
        <dsp:cNvSpPr/>
      </dsp:nvSpPr>
      <dsp:spPr>
        <a:xfrm>
          <a:off x="186337" y="2566559"/>
          <a:ext cx="1817220" cy="57170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1" kern="1200" dirty="0"/>
            <a:t>Рехабилитација путева у насељеним местима општине Алибунар</a:t>
          </a:r>
          <a:endParaRPr lang="en-US" sz="1200" b="1" kern="1200" dirty="0"/>
        </a:p>
      </dsp:txBody>
      <dsp:txXfrm>
        <a:off x="186337" y="2566559"/>
        <a:ext cx="1817220" cy="571709"/>
      </dsp:txXfrm>
    </dsp:sp>
    <dsp:sp modelId="{28B92BEB-95CC-4116-A854-4E4E4B38C89F}">
      <dsp:nvSpPr>
        <dsp:cNvPr id="0" name=""/>
        <dsp:cNvSpPr/>
      </dsp:nvSpPr>
      <dsp:spPr>
        <a:xfrm>
          <a:off x="2248576" y="1096448"/>
          <a:ext cx="2041820" cy="1633456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6000" r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98B050-1DE2-40B2-8EE3-CCCDEE7FB059}">
      <dsp:nvSpPr>
        <dsp:cNvPr id="0" name=""/>
        <dsp:cNvSpPr/>
      </dsp:nvSpPr>
      <dsp:spPr>
        <a:xfrm>
          <a:off x="2432340" y="2566559"/>
          <a:ext cx="1817220" cy="57170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200" b="1" kern="1200" dirty="0"/>
            <a:t>T</a:t>
          </a:r>
          <a:r>
            <a:rPr lang="sr-Cyrl-RS" sz="1200" b="1" kern="1200" dirty="0"/>
            <a:t>уристичке манифестације</a:t>
          </a:r>
          <a:endParaRPr lang="en-US" sz="1200" b="1" kern="1200" dirty="0"/>
        </a:p>
      </dsp:txBody>
      <dsp:txXfrm>
        <a:off x="2432340" y="2566559"/>
        <a:ext cx="1817220" cy="571709"/>
      </dsp:txXfrm>
    </dsp:sp>
    <dsp:sp modelId="{1195E86F-C33D-40BD-A6F1-5EBA546B89C8}">
      <dsp:nvSpPr>
        <dsp:cNvPr id="0" name=""/>
        <dsp:cNvSpPr/>
      </dsp:nvSpPr>
      <dsp:spPr>
        <a:xfrm>
          <a:off x="4494579" y="1096448"/>
          <a:ext cx="2041820" cy="1633456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00F015-3330-400F-9BEF-F23DCED6C654}">
      <dsp:nvSpPr>
        <dsp:cNvPr id="0" name=""/>
        <dsp:cNvSpPr/>
      </dsp:nvSpPr>
      <dsp:spPr>
        <a:xfrm>
          <a:off x="4678342" y="2566559"/>
          <a:ext cx="1817220" cy="57170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b="1" kern="1200" dirty="0"/>
            <a:t> Новогодишња чаролија – додела пакетића за децу са територије општине Алибунар</a:t>
          </a:r>
          <a:endParaRPr lang="en-US" sz="1100" kern="1200" dirty="0"/>
        </a:p>
      </dsp:txBody>
      <dsp:txXfrm>
        <a:off x="4678342" y="2566559"/>
        <a:ext cx="1817220" cy="571709"/>
      </dsp:txXfrm>
    </dsp:sp>
    <dsp:sp modelId="{84CCF92C-DF7A-4AF7-B9DE-AC10F9C67952}">
      <dsp:nvSpPr>
        <dsp:cNvPr id="0" name=""/>
        <dsp:cNvSpPr/>
      </dsp:nvSpPr>
      <dsp:spPr>
        <a:xfrm>
          <a:off x="6740581" y="1096448"/>
          <a:ext cx="2041820" cy="1633456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47FE9C-F38B-4690-ACF7-CF9F56479BD7}">
      <dsp:nvSpPr>
        <dsp:cNvPr id="0" name=""/>
        <dsp:cNvSpPr/>
      </dsp:nvSpPr>
      <dsp:spPr>
        <a:xfrm>
          <a:off x="6924345" y="2566559"/>
          <a:ext cx="1817220" cy="57170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1" kern="1200" dirty="0"/>
            <a:t>Суфинансирање спортских клубова и НВО</a:t>
          </a:r>
          <a:endParaRPr lang="en-US" sz="1200" b="1" kern="1200" dirty="0"/>
        </a:p>
      </dsp:txBody>
      <dsp:txXfrm>
        <a:off x="6924345" y="2566559"/>
        <a:ext cx="1817220" cy="571709"/>
      </dsp:txXfrm>
    </dsp:sp>
    <dsp:sp modelId="{023940A5-E86C-4064-8CAF-72A7EFE45068}">
      <dsp:nvSpPr>
        <dsp:cNvPr id="0" name=""/>
        <dsp:cNvSpPr/>
      </dsp:nvSpPr>
      <dsp:spPr>
        <a:xfrm>
          <a:off x="1125575" y="3342451"/>
          <a:ext cx="2041820" cy="1633456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B7C099-E4AD-4DFC-AFC7-30A56C63BA93}">
      <dsp:nvSpPr>
        <dsp:cNvPr id="0" name=""/>
        <dsp:cNvSpPr/>
      </dsp:nvSpPr>
      <dsp:spPr>
        <a:xfrm>
          <a:off x="1309338" y="4812561"/>
          <a:ext cx="1817220" cy="57170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b="1" kern="1200" dirty="0"/>
            <a:t>Рехабилитација дечијих игралишта са територије општине Алибунар</a:t>
          </a:r>
          <a:endParaRPr lang="en-US" sz="1100" b="1" kern="1200" dirty="0"/>
        </a:p>
      </dsp:txBody>
      <dsp:txXfrm>
        <a:off x="1309338" y="4812561"/>
        <a:ext cx="1817220" cy="571709"/>
      </dsp:txXfrm>
    </dsp:sp>
    <dsp:sp modelId="{58F82222-6354-468B-8FBA-02BDD25C9248}">
      <dsp:nvSpPr>
        <dsp:cNvPr id="0" name=""/>
        <dsp:cNvSpPr/>
      </dsp:nvSpPr>
      <dsp:spPr>
        <a:xfrm>
          <a:off x="3371577" y="3342451"/>
          <a:ext cx="2041820" cy="1633456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BCD410-1919-4D1B-9EAA-38664447B16C}">
      <dsp:nvSpPr>
        <dsp:cNvPr id="0" name=""/>
        <dsp:cNvSpPr/>
      </dsp:nvSpPr>
      <dsp:spPr>
        <a:xfrm>
          <a:off x="3555341" y="4812561"/>
          <a:ext cx="1817220" cy="57170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1" kern="1200" dirty="0"/>
            <a:t>Спортске игре младих</a:t>
          </a:r>
          <a:endParaRPr lang="en-US" sz="1200" b="1" kern="1200" dirty="0"/>
        </a:p>
      </dsp:txBody>
      <dsp:txXfrm>
        <a:off x="3555341" y="4812561"/>
        <a:ext cx="1817220" cy="571709"/>
      </dsp:txXfrm>
    </dsp:sp>
    <dsp:sp modelId="{D81397EE-B165-41FC-925F-42E9032C712A}">
      <dsp:nvSpPr>
        <dsp:cNvPr id="0" name=""/>
        <dsp:cNvSpPr/>
      </dsp:nvSpPr>
      <dsp:spPr>
        <a:xfrm>
          <a:off x="5617580" y="3342451"/>
          <a:ext cx="2041820" cy="1633456"/>
        </a:xfrm>
        <a:prstGeom prst="rect">
          <a:avLst/>
        </a:prstGeom>
        <a:blipFill>
          <a:blip xmlns:r="http://schemas.openxmlformats.org/officeDocument/2006/relationships" r:embed="rId7"/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0CFF24-A44F-4506-B590-28467834A19C}">
      <dsp:nvSpPr>
        <dsp:cNvPr id="0" name=""/>
        <dsp:cNvSpPr/>
      </dsp:nvSpPr>
      <dsp:spPr>
        <a:xfrm>
          <a:off x="5801344" y="4812561"/>
          <a:ext cx="1817220" cy="571709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1" kern="1200" dirty="0"/>
            <a:t>Изградња трим стазе на Девојачком Бунару</a:t>
          </a:r>
          <a:endParaRPr lang="en-US" sz="1200" b="1" kern="1200" dirty="0"/>
        </a:p>
      </dsp:txBody>
      <dsp:txXfrm>
        <a:off x="5801344" y="4812561"/>
        <a:ext cx="1817220" cy="571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2121" tIns="46060" rIns="92121" bIns="46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2121" tIns="46060" rIns="92121" bIns="4606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29.12.2025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2121" tIns="46060" rIns="92121" bIns="46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2121" tIns="46060" rIns="92121" bIns="4606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2121" tIns="46060" rIns="92121" bIns="46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2121" tIns="46060" rIns="92121" bIns="4606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29.12.2025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1" tIns="46060" rIns="92121" bIns="46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2121" tIns="46060" rIns="92121" bIns="460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2121" tIns="46060" rIns="92121" bIns="46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2121" tIns="46060" rIns="92121" bIns="4606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5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80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8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29.12.2025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29.12.2025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29.12.2025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29.12.2025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29.12.2025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29.12.2025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29.12.2025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29.12.2025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29.12.2025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29.12.2025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29.12.2025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29.12.2025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29.12.2025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ОПШТИНА</a:t>
            </a:r>
            <a:r>
              <a:rPr lang="en-US" dirty="0"/>
              <a:t> </a:t>
            </a:r>
            <a:r>
              <a:rPr lang="sr-Cyrl-RS" dirty="0"/>
              <a:t>АЛИБУНАР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202</a:t>
            </a:r>
            <a:r>
              <a:rPr lang="sr-Latn-RS" dirty="0"/>
              <a:t>6</a:t>
            </a:r>
            <a:r>
              <a:rPr lang="sr-Cyrl-RS" dirty="0"/>
              <a:t>. 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A red shield with yellow and gold logo&#10;&#10;Description automatically generated">
            <a:extLst>
              <a:ext uri="{FF2B5EF4-FFF2-40B4-BE49-F238E27FC236}">
                <a16:creationId xmlns:a16="http://schemas.microsoft.com/office/drawing/2014/main" id="{551B35B7-F287-594A-869C-DF08DEE52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0613"/>
            <a:ext cx="1872208" cy="23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22992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202</a:t>
            </a:r>
            <a:r>
              <a:rPr lang="sr-Latn-RS" sz="3000" b="1" dirty="0"/>
              <a:t>6</a:t>
            </a:r>
            <a:r>
              <a:rPr lang="sr-Cyrl-RS" sz="3000" b="1" dirty="0"/>
              <a:t>. 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50083660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/>
              <a:t>Структура планираних прихода и примања за 202</a:t>
            </a:r>
            <a:r>
              <a:rPr lang="sr-Latn-RS" sz="2900" b="1" dirty="0"/>
              <a:t>6</a:t>
            </a:r>
            <a:r>
              <a:rPr lang="sr-Cyrl-RS" sz="2900" b="1" dirty="0"/>
              <a:t>. 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B16A1678-F8D6-B7FC-7878-BFC048408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851469"/>
              </p:ext>
            </p:extLst>
          </p:nvPr>
        </p:nvGraphicFramePr>
        <p:xfrm>
          <a:off x="1776412" y="1340768"/>
          <a:ext cx="5591176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202</a:t>
            </a:r>
            <a:r>
              <a:rPr lang="sr-Latn-RS" sz="1700" dirty="0"/>
              <a:t>6</a:t>
            </a:r>
            <a:r>
              <a:rPr lang="sr-Cyrl-RS" sz="1700" dirty="0"/>
              <a:t>. 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  <a:gradFill>
            <a:gsLst>
              <a:gs pos="100000">
                <a:srgbClr val="00B0F0"/>
              </a:gs>
              <a:gs pos="100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b="1" dirty="0"/>
              <a:t>1.068.906.561</a:t>
            </a:r>
            <a:r>
              <a:rPr lang="sr-Cyrl-RS" b="1" dirty="0"/>
              <a:t>.00динара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990927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202</a:t>
            </a:r>
            <a:r>
              <a:rPr lang="sr-Latn-RS" sz="3000" b="1" dirty="0"/>
              <a:t>6</a:t>
            </a:r>
            <a:r>
              <a:rPr lang="sr-Cyrl-RS" sz="3000" b="1" dirty="0"/>
              <a:t>. 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5369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202</a:t>
            </a:r>
            <a:r>
              <a:rPr lang="sr-Latn-RS" sz="3200" b="1" dirty="0"/>
              <a:t>6</a:t>
            </a:r>
            <a:r>
              <a:rPr lang="sr-Cyrl-RS" sz="3200" b="1" dirty="0"/>
              <a:t>. годину</a:t>
            </a:r>
            <a:endParaRPr lang="en-US" sz="32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/>
        </p:nvGraphicFramePr>
        <p:xfrm>
          <a:off x="1481137" y="1404937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8124F175-20F2-2C2C-24D4-DDED5B9444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053655"/>
              </p:ext>
            </p:extLst>
          </p:nvPr>
        </p:nvGraphicFramePr>
        <p:xfrm>
          <a:off x="1262062" y="1417638"/>
          <a:ext cx="6619876" cy="470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994538"/>
              </p:ext>
            </p:extLst>
          </p:nvPr>
        </p:nvGraphicFramePr>
        <p:xfrm>
          <a:off x="91846" y="980729"/>
          <a:ext cx="8152562" cy="55422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632282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202</a:t>
                      </a:r>
                      <a:r>
                        <a:rPr lang="sr-Latn-RS" sz="1200" dirty="0"/>
                        <a:t>6</a:t>
                      </a:r>
                      <a:r>
                        <a:rPr lang="sr-Cyrl-RS" sz="1200" dirty="0"/>
                        <a:t>. 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19.900.000,00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99.412.492,00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5.000.000,00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46.827.000,00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40.700.000,00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5.600.000,00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91.250.000,00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166.790.000,00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134.584.000,00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15.011.000,00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59.864.000,00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16.500.000,00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55.799.746,00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29.800.000,00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213.163.323,00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65.705.000,00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3.000.000,00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1.068.906.561,00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/>
              <a:t>Структура расхода по буџетским 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372166"/>
              </p:ext>
            </p:extLst>
          </p:nvPr>
        </p:nvGraphicFramePr>
        <p:xfrm>
          <a:off x="1076325" y="1028700"/>
          <a:ext cx="6991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0FD4243-0A22-4191-9345-1EF0ACBB1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531962"/>
              </p:ext>
            </p:extLst>
          </p:nvPr>
        </p:nvGraphicFramePr>
        <p:xfrm>
          <a:off x="539552" y="1028700"/>
          <a:ext cx="8064896" cy="52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CF4E46ED-CDA8-E357-8498-155194A701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530518"/>
              </p:ext>
            </p:extLst>
          </p:nvPr>
        </p:nvGraphicFramePr>
        <p:xfrm>
          <a:off x="95250" y="371475"/>
          <a:ext cx="8953500" cy="611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заједницу(у сликама)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7CD0105-9287-4DA3-A97E-B46261D61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019243"/>
              </p:ext>
            </p:extLst>
          </p:nvPr>
        </p:nvGraphicFramePr>
        <p:xfrm>
          <a:off x="179512" y="1396999"/>
          <a:ext cx="8784976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37f929d420ab20a5c9d96a1ab9e2021_XL">
            <a:extLst>
              <a:ext uri="{FF2B5EF4-FFF2-40B4-BE49-F238E27FC236}">
                <a16:creationId xmlns:a16="http://schemas.microsoft.com/office/drawing/2014/main" id="{CB282FFD-C9E3-4999-B87B-C2F8FC5071E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5" r="20701" b="-2"/>
          <a:stretch/>
        </p:blipFill>
        <p:spPr>
          <a:xfrm>
            <a:off x="93953" y="3663051"/>
            <a:ext cx="2898907" cy="3083328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46D80E-69BE-40D1-BE3B-B76941A4EA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0" b="7320"/>
          <a:stretch/>
        </p:blipFill>
        <p:spPr>
          <a:xfrm>
            <a:off x="6082742" y="129649"/>
            <a:ext cx="2942633" cy="3349119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31_03_2016_06">
            <a:extLst>
              <a:ext uri="{FF2B5EF4-FFF2-40B4-BE49-F238E27FC236}">
                <a16:creationId xmlns:a16="http://schemas.microsoft.com/office/drawing/2014/main" id="{4322F3B8-32AC-18B0-9DEB-ECB525CD698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r="28876" b="-1"/>
          <a:stretch/>
        </p:blipFill>
        <p:spPr>
          <a:xfrm>
            <a:off x="93953" y="111621"/>
            <a:ext cx="2898907" cy="3299352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3CD2E8-C8FF-2919-ED21-3340DE3663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b="10989"/>
          <a:stretch/>
        </p:blipFill>
        <p:spPr>
          <a:xfrm>
            <a:off x="6082743" y="3740309"/>
            <a:ext cx="2967305" cy="3083328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 red shield with yellow and red design&#10;&#10;Description automatically generated">
            <a:extLst>
              <a:ext uri="{FF2B5EF4-FFF2-40B4-BE49-F238E27FC236}">
                <a16:creationId xmlns:a16="http://schemas.microsoft.com/office/drawing/2014/main" id="{675D10D2-25FA-CB56-C285-85E6D0674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47" y="1905557"/>
            <a:ext cx="2898907" cy="366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07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заједницу(у сликама)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7CD0105-9287-4DA3-A97E-B46261D61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652190"/>
              </p:ext>
            </p:extLst>
          </p:nvPr>
        </p:nvGraphicFramePr>
        <p:xfrm>
          <a:off x="179512" y="764704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21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општине Алибунар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за 202</a:t>
            </a:r>
            <a:r>
              <a:rPr lang="sr-Latn-RS" dirty="0"/>
              <a:t>6</a:t>
            </a:r>
            <a:r>
              <a:rPr lang="sr-Cyrl-RS" dirty="0"/>
              <a:t>. годину, исту можете преузети на следећем линку интернет странице општинске управе: </a:t>
            </a:r>
            <a:r>
              <a:rPr lang="sr-Latn-RS" dirty="0"/>
              <a:t>www.alibunar.org.rs</a:t>
            </a:r>
            <a:r>
              <a:rPr lang="sr-Cyrl-RS" dirty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202</a:t>
            </a:r>
            <a:r>
              <a:rPr lang="sr-Latn-RS" dirty="0"/>
              <a:t>6</a:t>
            </a:r>
            <a:r>
              <a:rPr lang="sr-Cyrl-RS" dirty="0"/>
              <a:t>. годину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202</a:t>
            </a:r>
            <a:r>
              <a:rPr lang="sr-Latn-RS" dirty="0"/>
              <a:t>6</a:t>
            </a:r>
            <a:r>
              <a:rPr lang="sr-Cyrl-RS" dirty="0"/>
              <a:t>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073" y="352603"/>
            <a:ext cx="838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суграђанке,</a:t>
            </a:r>
            <a:endParaRPr lang="sr-Cyrl-RS" dirty="0"/>
          </a:p>
          <a:p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r>
              <a:rPr lang="sr-Cyrl-RS" dirty="0"/>
              <a:t>	Буџет Општине Алибунар је списак планираних прихода и расхода наше локалне заједнице за одређени временски период, а у конкретном случају односи се на текућу 202</a:t>
            </a:r>
            <a:r>
              <a:rPr lang="sr-Latn-RS" dirty="0"/>
              <a:t>6</a:t>
            </a:r>
            <a:r>
              <a:rPr lang="sr-Cyrl-RS" dirty="0"/>
              <a:t>. годину. </a:t>
            </a:r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/>
              <a:t>Алибунар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/>
              <a:t>за 202</a:t>
            </a:r>
            <a:r>
              <a:rPr lang="sr-Latn-RS" dirty="0"/>
              <a:t>6</a:t>
            </a:r>
            <a:r>
              <a:rPr lang="sr-Cyrl-RS" dirty="0"/>
              <a:t>. годину, која је по својој форми веома обимна и тешка за разумевање због специфичних појмова и класификација које је чине. </a:t>
            </a:r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финансије. У будућности желимо и да унапредимо сарадњу локалне самоуправе и житеља Општине Алибунар у заједничком постављању циљева, дефинисању приоритета и планирању развоја наше општине.</a:t>
            </a:r>
          </a:p>
          <a:p>
            <a:pPr algn="just"/>
            <a:r>
              <a:rPr lang="ru-RU" dirty="0"/>
              <a:t>С’ поштовањем</a:t>
            </a:r>
            <a:endParaRPr lang="sr-Cyrl-RS" dirty="0"/>
          </a:p>
          <a:p>
            <a:pPr algn="r"/>
            <a:endParaRPr lang="sr-Cyrl-RS" dirty="0"/>
          </a:p>
          <a:p>
            <a:pPr algn="r"/>
            <a:r>
              <a:rPr lang="sr-Cyrl-RS" dirty="0"/>
              <a:t>Зорана  Братић</a:t>
            </a:r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Општинска библиотека ‘’Вук Караџић’’ Алибунар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Културни центар општине Алибунар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Предшколска установа ‘’Полетарац’’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Туристички организација </a:t>
            </a:r>
            <a:r>
              <a:rPr lang="sr-Cyrl-RS" altLang="en-US" sz="1700" dirty="0">
                <a:cs typeface="Calibri" panose="020F0502020204030204" pitchFamily="34" charset="0"/>
              </a:rPr>
              <a:t>Општине Алибунар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Месне заједнице(Алибунар, Банатски Карловац, Владимировац, Добрица, Иланџа, Нови Козјак, Николиници, Локве, Јаношик, Селеуш)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Алибунар</a:t>
            </a:r>
            <a:r>
              <a:rPr lang="sr-Latn-RS" sz="1700" dirty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6353158"/>
              </p:ext>
            </p:extLst>
          </p:nvPr>
        </p:nvGraphicFramePr>
        <p:xfrm>
          <a:off x="1524000" y="1397000"/>
          <a:ext cx="60960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C37DC316-6024-4B15-9F87-0EE259460ECA}"/>
              </a:ext>
            </a:extLst>
          </p:cNvPr>
          <p:cNvSpPr/>
          <p:nvPr/>
        </p:nvSpPr>
        <p:spPr>
          <a:xfrm>
            <a:off x="10980712" y="9087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32CC95-A0C5-3758-453D-26DE0659CE17}"/>
              </a:ext>
            </a:extLst>
          </p:cNvPr>
          <p:cNvSpPr/>
          <p:nvPr/>
        </p:nvSpPr>
        <p:spPr>
          <a:xfrm>
            <a:off x="7452320" y="2540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5232358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Алибунар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за 202</a:t>
            </a:r>
            <a:r>
              <a:rPr lang="sr-Latn-RS" sz="1700" dirty="0"/>
              <a:t>6</a:t>
            </a:r>
            <a:r>
              <a:rPr lang="sr-Cyrl-RS" sz="1700" dirty="0"/>
              <a:t>. 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Алибунар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 за 202</a:t>
            </a:r>
            <a:r>
              <a:rPr lang="sr-Latn-RS" sz="1700" dirty="0"/>
              <a:t>6</a:t>
            </a:r>
            <a:r>
              <a:rPr lang="sr-Cyrl-RS" sz="1700" dirty="0"/>
              <a:t>. 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Latn-RS" sz="1700" b="1" dirty="0"/>
              <a:t>973.000.000.00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пренета средства из ранијих година у износу од </a:t>
            </a:r>
            <a:r>
              <a:rPr lang="sr-Latn-RS" sz="1700" b="1" dirty="0"/>
              <a:t>95.906.561.00</a:t>
            </a:r>
            <a:r>
              <a:rPr lang="sr-Cyrl-RS" sz="1700" dirty="0"/>
              <a:t> динара 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78635568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b="1" dirty="0"/>
              <a:t>1.068</a:t>
            </a:r>
            <a:r>
              <a:rPr lang="sr-Cyrl-RS" sz="4400" b="1" dirty="0"/>
              <a:t>.</a:t>
            </a:r>
            <a:r>
              <a:rPr lang="sr-Latn-RS" sz="4400" b="1" dirty="0"/>
              <a:t>906</a:t>
            </a:r>
            <a:r>
              <a:rPr lang="sr-Cyrl-RS" sz="4400" b="1" dirty="0"/>
              <a:t>.</a:t>
            </a:r>
            <a:r>
              <a:rPr lang="sr-Latn-RS" sz="4400" b="1" dirty="0"/>
              <a:t>561</a:t>
            </a:r>
            <a:r>
              <a:rPr lang="en-GB" sz="4400" b="1" dirty="0"/>
              <a:t>.</a:t>
            </a:r>
            <a:r>
              <a:rPr lang="sr-Latn-RS" sz="4400" b="1" dirty="0"/>
              <a:t>00</a:t>
            </a:r>
            <a:r>
              <a:rPr lang="sr-Cyrl-RS" sz="3600" b="1" dirty="0"/>
              <a:t> динара</a:t>
            </a:r>
            <a:endParaRPr lang="en-US" sz="3600" b="1" dirty="0"/>
          </a:p>
        </p:txBody>
      </p:sp>
      <p:pic>
        <p:nvPicPr>
          <p:cNvPr id="8" name="Picture 7" descr="A sack of gold coins and a red seal&#10;&#10;Description automatically generated">
            <a:extLst>
              <a:ext uri="{FF2B5EF4-FFF2-40B4-BE49-F238E27FC236}">
                <a16:creationId xmlns:a16="http://schemas.microsoft.com/office/drawing/2014/main" id="{19098139-1D36-DE92-EEFD-9FF79513FA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6" y="1086114"/>
            <a:ext cx="253878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5b7 xmlns="934e4f6f-c740-4e49-838d-10594e3f873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DB5488F8A3A4FBFF3F075976528E0" ma:contentTypeVersion="7" ma:contentTypeDescription="Create a new document." ma:contentTypeScope="" ma:versionID="2c04ddfa2f56fad5ccd768ef06c59c72">
  <xsd:schema xmlns:xsd="http://www.w3.org/2001/XMLSchema" xmlns:xs="http://www.w3.org/2001/XMLSchema" xmlns:p="http://schemas.microsoft.com/office/2006/metadata/properties" xmlns:ns2="934e4f6f-c740-4e49-838d-10594e3f873c" targetNamespace="http://schemas.microsoft.com/office/2006/metadata/properties" ma:root="true" ma:fieldsID="8130c621a27252918d73286d6f28d563" ns2:_="">
    <xsd:import namespace="934e4f6f-c740-4e49-838d-10594e3f8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p5b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e4f6f-c740-4e49-838d-10594e3f8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p5b7" ma:index="14" nillable="true" ma:displayName="Number" ma:internalName="p5b7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98649A-4D15-4AF6-983D-B3C07ADB54D3}">
  <ds:schemaRefs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34e4f6f-c740-4e49-838d-10594e3f873c"/>
  </ds:schemaRefs>
</ds:datastoreItem>
</file>

<file path=customXml/itemProps2.xml><?xml version="1.0" encoding="utf-8"?>
<ds:datastoreItem xmlns:ds="http://schemas.openxmlformats.org/officeDocument/2006/customXml" ds:itemID="{5D88D309-8210-4156-815F-5C40CB5114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AC4ACF-3D59-4AC1-B922-560DA8BD6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4e4f6f-c740-4e49-838d-10594e3f8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3884</TotalTime>
  <Words>1953</Words>
  <Application>Microsoft Office PowerPoint</Application>
  <PresentationFormat>On-screen Show (4:3)</PresentationFormat>
  <Paragraphs>283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Wingdings</vt:lpstr>
      <vt:lpstr>Custom Design</vt:lpstr>
      <vt:lpstr>ОПШТИНА АЛИБУНАР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2026. годину</vt:lpstr>
      <vt:lpstr>Структура планираних прихода и примања за 2026. годину</vt:lpstr>
      <vt:lpstr>На шта се троше јавна средства?</vt:lpstr>
      <vt:lpstr>PowerPoint Presentation</vt:lpstr>
      <vt:lpstr>Структура планираних расхода и издатака буџета за 2026. годину</vt:lpstr>
      <vt:lpstr>Структура планираних расхода и издатака буџета за 2026. годину</vt:lpstr>
      <vt:lpstr>Расходи буџета по програмима</vt:lpstr>
      <vt:lpstr>Структура расхода по буџетским програмима</vt:lpstr>
      <vt:lpstr>Најважнији пројекти од интереса за локалну заједницу(у сликама)</vt:lpstr>
      <vt:lpstr>Најважнији пројекти од интереса за локалну заједницу(у сликама)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Anita Mitrović</cp:lastModifiedBy>
  <cp:revision>408</cp:revision>
  <cp:lastPrinted>2025-12-29T07:22:36Z</cp:lastPrinted>
  <dcterms:created xsi:type="dcterms:W3CDTF">2006-08-16T00:00:00Z</dcterms:created>
  <dcterms:modified xsi:type="dcterms:W3CDTF">2025-12-29T07:24:43Z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0x0101002C1DB5488F8A3A4FBFF3F075976528E0</vt:lpwstr>
  </property>
</Properties>
</file>