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</p:sldMasterIdLst>
  <p:notesMasterIdLst>
    <p:notesMasterId r:id="rId26"/>
  </p:notesMasterIdLst>
  <p:handoutMasterIdLst>
    <p:handoutMasterId r:id="rId27"/>
  </p:handoutMasterIdLst>
  <p:sldIdLst>
    <p:sldId id="256" r:id="rId5"/>
    <p:sldId id="285" r:id="rId6"/>
    <p:sldId id="258" r:id="rId7"/>
    <p:sldId id="259" r:id="rId8"/>
    <p:sldId id="275" r:id="rId9"/>
    <p:sldId id="262" r:id="rId10"/>
    <p:sldId id="282" r:id="rId11"/>
    <p:sldId id="261" r:id="rId12"/>
    <p:sldId id="263" r:id="rId13"/>
    <p:sldId id="283" r:id="rId14"/>
    <p:sldId id="264" r:id="rId15"/>
    <p:sldId id="277" r:id="rId16"/>
    <p:sldId id="266" r:id="rId17"/>
    <p:sldId id="284" r:id="rId18"/>
    <p:sldId id="268" r:id="rId19"/>
    <p:sldId id="276" r:id="rId20"/>
    <p:sldId id="271" r:id="rId21"/>
    <p:sldId id="272" r:id="rId22"/>
    <p:sldId id="281" r:id="rId23"/>
    <p:sldId id="286" r:id="rId24"/>
    <p:sldId id="278" r:id="rId25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89250" autoAdjust="0"/>
  </p:normalViewPr>
  <p:slideViewPr>
    <p:cSldViewPr>
      <p:cViewPr varScale="1">
        <p:scale>
          <a:sx n="100" d="100"/>
          <a:sy n="100" d="100"/>
        </p:scale>
        <p:origin x="10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3311188916246"/>
          <c:y val="0.14817590572262801"/>
          <c:w val="0.69236239388636667"/>
          <c:h val="0.81609798775153108"/>
        </c:manualLayout>
      </c:layout>
      <c:doughnutChart>
        <c:varyColors val="1"/>
        <c:ser>
          <c:idx val="0"/>
          <c:order val="0"/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'2023'!$D$6:$D$11</c:f>
            </c:numRef>
          </c:val>
          <c:extLst>
            <c:ext xmlns:c16="http://schemas.microsoft.com/office/drawing/2014/chart" uri="{C3380CC4-5D6E-409C-BE32-E72D297353CC}">
              <c16:uniqueId val="{00000000-0688-43C5-991E-1F15E2606793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688-43C5-991E-1F15E26067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688-43C5-991E-1F15E2606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0688-43C5-991E-1F15E26067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688-43C5-991E-1F15E26067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0688-43C5-991E-1F15E2606793}"/>
              </c:ext>
            </c:extLst>
          </c:dPt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'2023'!$E$6:$E$11</c:f>
              <c:numCache>
                <c:formatCode>#,##0.00</c:formatCode>
                <c:ptCount val="5"/>
                <c:pt idx="0">
                  <c:v>505970000</c:v>
                </c:pt>
                <c:pt idx="1">
                  <c:v>185913738</c:v>
                </c:pt>
                <c:pt idx="2">
                  <c:v>180755000</c:v>
                </c:pt>
                <c:pt idx="3">
                  <c:v>1112262</c:v>
                </c:pt>
                <c:pt idx="4">
                  <c:v>86036000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688-43C5-991E-1F15E2606793}"/>
            </c:ext>
          </c:extLst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688-43C5-991E-1F15E26067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688-43C5-991E-1F15E2606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688-43C5-991E-1F15E26067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688-43C5-991E-1F15E26067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688-43C5-991E-1F15E2606793}"/>
              </c:ext>
            </c:extLst>
          </c:dPt>
          <c:dLbls>
            <c:dLbl>
              <c:idx val="0"/>
              <c:layout>
                <c:manualLayout>
                  <c:x val="0.1044860687626359"/>
                  <c:y val="-3.4722231715395811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78083"/>
                        <a:gd name="adj2" fmla="val -14873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0688-43C5-991E-1F15E2606793}"/>
                </c:ext>
              </c:extLst>
            </c:dLbl>
            <c:dLbl>
              <c:idx val="1"/>
              <c:layout>
                <c:manualLayout>
                  <c:x val="-0.10221463248518742"/>
                  <c:y val="-1.3888892686158325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3577"/>
                        <a:gd name="adj2" fmla="val -3867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F-0688-43C5-991E-1F15E2606793}"/>
                </c:ext>
              </c:extLst>
            </c:dLbl>
            <c:dLbl>
              <c:idx val="2"/>
              <c:layout>
                <c:manualLayout>
                  <c:x val="-0.12265755898222487"/>
                  <c:y val="-1.0416669514618743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4167"/>
                        <a:gd name="adj2" fmla="val 101135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1-0688-43C5-991E-1F15E2606793}"/>
                </c:ext>
              </c:extLst>
            </c:dLbl>
            <c:dLbl>
              <c:idx val="3"/>
              <c:layout>
                <c:manualLayout>
                  <c:x val="-0.13855761292436511"/>
                  <c:y val="-0.10416669514618743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3018"/>
                        <a:gd name="adj2" fmla="val 7849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3-0688-43C5-991E-1F15E2606793}"/>
                </c:ext>
              </c:extLst>
            </c:dLbl>
            <c:dLbl>
              <c:idx val="4"/>
              <c:layout>
                <c:manualLayout>
                  <c:x val="0.1612719756988511"/>
                  <c:y val="-7.9861132945410376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4817"/>
                        <a:gd name="adj2" fmla="val 6610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5-0688-43C5-991E-1F15E2606793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'2023'!$F$6:$F$11</c:f>
              <c:numCache>
                <c:formatCode>#,##0.00</c:formatCode>
                <c:ptCount val="5"/>
                <c:pt idx="0">
                  <c:v>52.716904896607261</c:v>
                </c:pt>
                <c:pt idx="1">
                  <c:v>19.370312163011167</c:v>
                </c:pt>
                <c:pt idx="2">
                  <c:v>18.832824366239592</c:v>
                </c:pt>
                <c:pt idx="3">
                  <c:v>0.11588633728108423</c:v>
                </c:pt>
                <c:pt idx="4">
                  <c:v>8.9640722368608863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688-43C5-991E-1F15E2606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98"/>
          <c:h val="0.4739690597498842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sr-Cyrl-RS"/>
              <a:t>Структура расхода и издатака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603076553095554E-2"/>
          <c:y val="0.19146790415178658"/>
          <c:w val="0.83279384689380886"/>
          <c:h val="0.76436692808898432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12"/>
            <c:spPr>
              <a:gradFill>
                <a:gsLst>
                  <a:gs pos="100000">
                    <a:schemeClr val="accent1">
                      <a:shade val="42000"/>
                      <a:lumMod val="60000"/>
                      <a:lumOff val="40000"/>
                    </a:schemeClr>
                  </a:gs>
                  <a:gs pos="0">
                    <a:schemeClr val="accent1">
                      <a:shade val="42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DC-413C-A621-ADBE231A28DC}"/>
              </c:ext>
            </c:extLst>
          </c:dPt>
          <c:dPt>
            <c:idx val="1"/>
            <c:bubble3D val="0"/>
            <c:explosion val="17"/>
            <c:spPr>
              <a:gradFill>
                <a:gsLst>
                  <a:gs pos="100000">
                    <a:schemeClr val="accent1">
                      <a:shade val="55000"/>
                      <a:lumMod val="60000"/>
                      <a:lumOff val="40000"/>
                    </a:schemeClr>
                  </a:gs>
                  <a:gs pos="0">
                    <a:schemeClr val="accent1">
                      <a:shade val="55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DC-413C-A621-ADBE231A28DC}"/>
              </c:ext>
            </c:extLst>
          </c:dPt>
          <c:dPt>
            <c:idx val="2"/>
            <c:bubble3D val="0"/>
            <c:explosion val="16"/>
            <c:spPr>
              <a:gradFill>
                <a:gsLst>
                  <a:gs pos="100000">
                    <a:schemeClr val="accent1">
                      <a:shade val="68000"/>
                      <a:lumMod val="60000"/>
                      <a:lumOff val="40000"/>
                    </a:schemeClr>
                  </a:gs>
                  <a:gs pos="0">
                    <a:schemeClr val="accent1">
                      <a:shade val="68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DC-413C-A621-ADBE231A28DC}"/>
              </c:ext>
            </c:extLst>
          </c:dPt>
          <c:dPt>
            <c:idx val="3"/>
            <c:bubble3D val="0"/>
            <c:explosion val="23"/>
            <c:spPr>
              <a:gradFill>
                <a:gsLst>
                  <a:gs pos="100000">
                    <a:schemeClr val="accent1">
                      <a:shade val="80000"/>
                      <a:lumMod val="60000"/>
                      <a:lumOff val="40000"/>
                    </a:schemeClr>
                  </a:gs>
                  <a:gs pos="0">
                    <a:schemeClr val="accent1">
                      <a:shade val="8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DC-413C-A621-ADBE231A28DC}"/>
              </c:ext>
            </c:extLst>
          </c:dPt>
          <c:dPt>
            <c:idx val="4"/>
            <c:bubble3D val="0"/>
            <c:explosion val="10"/>
            <c:spPr>
              <a:gradFill>
                <a:gsLst>
                  <a:gs pos="100000">
                    <a:schemeClr val="accent1">
                      <a:shade val="93000"/>
                      <a:lumMod val="60000"/>
                      <a:lumOff val="40000"/>
                    </a:schemeClr>
                  </a:gs>
                  <a:gs pos="0">
                    <a:schemeClr val="accent1">
                      <a:shade val="93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ADC-413C-A621-ADBE231A28DC}"/>
              </c:ext>
            </c:extLst>
          </c:dPt>
          <c:dPt>
            <c:idx val="5"/>
            <c:bubble3D val="0"/>
            <c:explosion val="12"/>
            <c:spPr>
              <a:gradFill>
                <a:gsLst>
                  <a:gs pos="100000">
                    <a:schemeClr val="accent1">
                      <a:tint val="94000"/>
                      <a:lumMod val="60000"/>
                      <a:lumOff val="40000"/>
                    </a:schemeClr>
                  </a:gs>
                  <a:gs pos="0">
                    <a:schemeClr val="accent1">
                      <a:tint val="94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ADC-413C-A621-ADBE231A28DC}"/>
              </c:ext>
            </c:extLst>
          </c:dPt>
          <c:dPt>
            <c:idx val="6"/>
            <c:bubble3D val="0"/>
            <c:explosion val="17"/>
            <c:spPr>
              <a:gradFill>
                <a:gsLst>
                  <a:gs pos="100000">
                    <a:schemeClr val="accent1">
                      <a:tint val="81000"/>
                      <a:lumMod val="60000"/>
                      <a:lumOff val="40000"/>
                    </a:schemeClr>
                  </a:gs>
                  <a:gs pos="0">
                    <a:schemeClr val="accent1">
                      <a:tint val="81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ADC-413C-A621-ADBE231A28DC}"/>
              </c:ext>
            </c:extLst>
          </c:dPt>
          <c:dPt>
            <c:idx val="7"/>
            <c:bubble3D val="0"/>
            <c:explosion val="33"/>
            <c:spPr>
              <a:gradFill>
                <a:gsLst>
                  <a:gs pos="100000">
                    <a:schemeClr val="accent1">
                      <a:tint val="69000"/>
                      <a:lumMod val="60000"/>
                      <a:lumOff val="40000"/>
                    </a:schemeClr>
                  </a:gs>
                  <a:gs pos="0">
                    <a:schemeClr val="accent1">
                      <a:tint val="69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ADC-413C-A621-ADBE231A28DC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1">
                      <a:tint val="56000"/>
                      <a:lumMod val="60000"/>
                      <a:lumOff val="40000"/>
                    </a:schemeClr>
                  </a:gs>
                  <a:gs pos="0">
                    <a:schemeClr val="accent1">
                      <a:tint val="56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ADC-413C-A621-ADBE231A28DC}"/>
              </c:ext>
            </c:extLst>
          </c:dPt>
          <c:dPt>
            <c:idx val="9"/>
            <c:bubble3D val="0"/>
            <c:explosion val="17"/>
            <c:spPr>
              <a:gradFill>
                <a:gsLst>
                  <a:gs pos="100000">
                    <a:schemeClr val="accent1">
                      <a:tint val="43000"/>
                      <a:lumMod val="60000"/>
                      <a:lumOff val="40000"/>
                    </a:schemeClr>
                  </a:gs>
                  <a:gs pos="0">
                    <a:schemeClr val="accent1">
                      <a:tint val="43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ADC-413C-A621-ADBE231A28D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4F4217C-34D2-4922-805F-8EFA0CC46F9E}" type="CATEGORYNAME">
                      <a:rPr lang="sr-Cyrl-RS"/>
                      <a:pPr/>
                      <a:t>[CATEGORY NAME]</a:t>
                    </a:fld>
                    <a:r>
                      <a:rPr lang="sr-Cyrl-RS" baseline="0"/>
                      <a:t>
20%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ADC-413C-A621-ADBE231A28D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ECB957D-997B-4DE5-82DB-7C9FB5097A40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33%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ADC-413C-A621-ADBE231A28DC}"/>
                </c:ext>
              </c:extLst>
            </c:dLbl>
            <c:dLbl>
              <c:idx val="2"/>
              <c:layout>
                <c:manualLayout>
                  <c:x val="5.1798553326376506E-2"/>
                  <c:y val="1.413427824013008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DC-413C-A621-ADBE231A28DC}"/>
                </c:ext>
              </c:extLst>
            </c:dLbl>
            <c:dLbl>
              <c:idx val="3"/>
              <c:layout>
                <c:manualLayout>
                  <c:x val="-4.9880088388362595E-2"/>
                  <c:y val="-2.8268556480260602E-2"/>
                </c:manualLayout>
              </c:layout>
              <c:tx>
                <c:rich>
                  <a:bodyPr/>
                  <a:lstStyle/>
                  <a:p>
                    <a:fld id="{34AA9E4E-392C-4382-9E15-A13354FF4275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ADC-413C-A621-ADBE231A28DC}"/>
                </c:ext>
              </c:extLst>
            </c:dLbl>
            <c:dLbl>
              <c:idx val="6"/>
              <c:layout>
                <c:manualLayout>
                  <c:x val="-7.6738597520557811E-2"/>
                  <c:y val="-4.24028347203908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DC-413C-A621-ADBE231A28DC}"/>
                </c:ext>
              </c:extLst>
            </c:dLbl>
            <c:dLbl>
              <c:idx val="7"/>
              <c:layout>
                <c:manualLayout>
                  <c:x val="-5.1798553326376541E-2"/>
                  <c:y val="-8.0094243360738129E-2"/>
                </c:manualLayout>
              </c:layout>
              <c:tx>
                <c:rich>
                  <a:bodyPr/>
                  <a:lstStyle/>
                  <a:p>
                    <a:fld id="{83F404C6-3562-44F2-901C-87C4746F36D1}" type="CATEGORYNAME">
                      <a:rPr lang="sr-Cyrl-RS" dirty="0"/>
                      <a:pPr/>
                      <a:t>[CATEGORY NAME]</a:t>
                    </a:fld>
                    <a:r>
                      <a:rPr lang="sr-Cyrl-RS" baseline="0" dirty="0"/>
                      <a:t>
13%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ADC-413C-A621-ADBE231A28DC}"/>
                </c:ext>
              </c:extLst>
            </c:dLbl>
            <c:dLbl>
              <c:idx val="8"/>
              <c:layout>
                <c:manualLayout>
                  <c:x val="-1.5347719504111557E-2"/>
                  <c:y val="-8.95170955208249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ADC-413C-A621-ADBE231A28DC}"/>
                </c:ext>
              </c:extLst>
            </c:dLbl>
            <c:dLbl>
              <c:idx val="9"/>
              <c:layout>
                <c:manualLayout>
                  <c:x val="0.12278175603289246"/>
                  <c:y val="-3.5335695600325664E-2"/>
                </c:manualLayout>
              </c:layout>
              <c:tx>
                <c:rich>
                  <a:bodyPr/>
                  <a:lstStyle/>
                  <a:p>
                    <a:fld id="{EBE024B3-72F9-4A5E-B29E-6C875EFF1158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4ADC-413C-A621-ADBE231A28DC}"/>
                </c:ext>
              </c:extLst>
            </c:dLbl>
            <c:spPr>
              <a:solidFill>
                <a:sysClr val="window" lastClr="FFFFFF">
                  <a:alpha val="75000"/>
                </a:sysClr>
              </a:solidFill>
              <a:ln w="9525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'2023-РАСХОД НАМЕНЕ'!$C$6:$C$15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отплате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социјална помоћ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отплате главнице</c:v>
                </c:pt>
                <c:pt idx="9">
                  <c:v>средства резерве </c:v>
                </c:pt>
              </c:strCache>
            </c:strRef>
          </c:cat>
          <c:val>
            <c:numRef>
              <c:f>'2023-РАСХОД НАМЕНЕ'!$D$6:$D$15</c:f>
              <c:numCache>
                <c:formatCode>#,##0.00</c:formatCode>
                <c:ptCount val="10"/>
                <c:pt idx="0">
                  <c:v>197371000</c:v>
                </c:pt>
                <c:pt idx="1">
                  <c:v>337590000</c:v>
                </c:pt>
                <c:pt idx="2">
                  <c:v>670000</c:v>
                </c:pt>
                <c:pt idx="3">
                  <c:v>21700000</c:v>
                </c:pt>
                <c:pt idx="4">
                  <c:v>184120000</c:v>
                </c:pt>
                <c:pt idx="5">
                  <c:v>67641000</c:v>
                </c:pt>
                <c:pt idx="6">
                  <c:v>56210000</c:v>
                </c:pt>
                <c:pt idx="7">
                  <c:v>78485000</c:v>
                </c:pt>
                <c:pt idx="8">
                  <c:v>0</c:v>
                </c:pt>
                <c:pt idx="9">
                  <c:v>16000000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ADC-413C-A621-ADBE231A28D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27"/>
          <c:y val="0.37589947089947101"/>
          <c:w val="0.40236148955495016"/>
          <c:h val="0.3648412698412699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44"/>
          <c:y val="0.37589947089947123"/>
          <c:w val="0.40236148955495038"/>
          <c:h val="0.3648412698412700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102753113307652E-2"/>
          <c:y val="0.13674050089533199"/>
          <c:w val="0.84379449377338467"/>
          <c:h val="0.77746396186458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47"/>
            <c:spPr>
              <a:solidFill>
                <a:schemeClr val="accent1">
                  <a:shade val="3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9BB-4463-A805-A745843615CC}"/>
              </c:ext>
            </c:extLst>
          </c:dPt>
          <c:dPt>
            <c:idx val="1"/>
            <c:bubble3D val="0"/>
            <c:spPr>
              <a:solidFill>
                <a:schemeClr val="accent1">
                  <a:shade val="4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9BB-4463-A805-A745843615CC}"/>
              </c:ext>
            </c:extLst>
          </c:dPt>
          <c:dPt>
            <c:idx val="2"/>
            <c:bubble3D val="0"/>
            <c:explosion val="1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99BB-4463-A805-A745843615CC}"/>
              </c:ext>
            </c:extLst>
          </c:dPt>
          <c:dPt>
            <c:idx val="3"/>
            <c:bubble3D val="0"/>
            <c:spPr>
              <a:solidFill>
                <a:schemeClr val="accent1">
                  <a:shade val="61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99BB-4463-A805-A745843615CC}"/>
              </c:ext>
            </c:extLst>
          </c:dPt>
          <c:dPt>
            <c:idx val="4"/>
            <c:bubble3D val="0"/>
            <c:spPr>
              <a:solidFill>
                <a:schemeClr val="accent1">
                  <a:shade val="6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99BB-4463-A805-A745843615CC}"/>
              </c:ext>
            </c:extLst>
          </c:dPt>
          <c:dPt>
            <c:idx val="5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99BB-4463-A805-A745843615CC}"/>
              </c:ext>
            </c:extLst>
          </c:dPt>
          <c:dPt>
            <c:idx val="6"/>
            <c:bubble3D val="0"/>
            <c:explosion val="19"/>
            <c:spPr>
              <a:solidFill>
                <a:schemeClr val="accent1">
                  <a:shade val="84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99BB-4463-A805-A745843615CC}"/>
              </c:ext>
            </c:extLst>
          </c:dPt>
          <c:dPt>
            <c:idx val="7"/>
            <c:bubble3D val="0"/>
            <c:explosion val="14"/>
            <c:spPr>
              <a:solidFill>
                <a:schemeClr val="accent1">
                  <a:shade val="92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99BB-4463-A805-A745843615CC}"/>
              </c:ext>
            </c:extLst>
          </c:dPt>
          <c:dPt>
            <c:idx val="8"/>
            <c:bubble3D val="0"/>
            <c:explosion val="17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99BB-4463-A805-A745843615CC}"/>
              </c:ext>
            </c:extLst>
          </c:dPt>
          <c:dPt>
            <c:idx val="9"/>
            <c:bubble3D val="0"/>
            <c:explosion val="21"/>
            <c:spPr>
              <a:solidFill>
                <a:schemeClr val="accent1">
                  <a:tint val="93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99BB-4463-A805-A745843615CC}"/>
              </c:ext>
            </c:extLst>
          </c:dPt>
          <c:dPt>
            <c:idx val="10"/>
            <c:bubble3D val="0"/>
            <c:explosion val="16"/>
            <c:spPr>
              <a:solidFill>
                <a:schemeClr val="accent1">
                  <a:tint val="8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99BB-4463-A805-A745843615CC}"/>
              </c:ext>
            </c:extLst>
          </c:dPt>
          <c:dPt>
            <c:idx val="11"/>
            <c:bubble3D val="0"/>
            <c:explosion val="14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99BB-4463-A805-A745843615CC}"/>
              </c:ext>
            </c:extLst>
          </c:dPt>
          <c:dPt>
            <c:idx val="12"/>
            <c:bubble3D val="0"/>
            <c:explosion val="13"/>
            <c:spPr>
              <a:solidFill>
                <a:schemeClr val="accent1">
                  <a:tint val="69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99BB-4463-A805-A745843615CC}"/>
              </c:ext>
            </c:extLst>
          </c:dPt>
          <c:dPt>
            <c:idx val="13"/>
            <c:bubble3D val="0"/>
            <c:explosion val="12"/>
            <c:spPr>
              <a:solidFill>
                <a:schemeClr val="accent1">
                  <a:tint val="62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99BB-4463-A805-A745843615CC}"/>
              </c:ext>
            </c:extLst>
          </c:dPt>
          <c:dPt>
            <c:idx val="14"/>
            <c:bubble3D val="0"/>
            <c:explosion val="18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99BB-4463-A805-A745843615CC}"/>
              </c:ext>
            </c:extLst>
          </c:dPt>
          <c:dPt>
            <c:idx val="15"/>
            <c:bubble3D val="0"/>
            <c:explosion val="14"/>
            <c:spPr>
              <a:solidFill>
                <a:schemeClr val="accent1">
                  <a:tint val="4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99BB-4463-A805-A745843615CC}"/>
              </c:ext>
            </c:extLst>
          </c:dPt>
          <c:dPt>
            <c:idx val="16"/>
            <c:bubble3D val="0"/>
            <c:spPr>
              <a:solidFill>
                <a:schemeClr val="accent1">
                  <a:tint val="3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1-99BB-4463-A805-A745843615C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3F492E-69F6-43CF-9A28-652ADAF7A596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9BB-4463-A805-A745843615CC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33BCEF7-3AA9-4537-88AA-5EEDB263A561}" type="CATEGORYNAME">
                      <a:rPr lang="sr-Cyrl-RS" smtClean="0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sr-Cyrl-RS" baseline="0" dirty="0"/>
                  </a:p>
                  <a:p>
                    <a:pPr>
                      <a:defRPr sz="800">
                        <a:solidFill>
                          <a:schemeClr val="accent1"/>
                        </a:solidFill>
                      </a:defRPr>
                    </a:pPr>
                    <a:r>
                      <a:rPr lang="sr-Cyrl-RS" baseline="0" dirty="0"/>
                      <a:t>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18434131903721"/>
                      <c:h val="6.132917964693665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9BB-4463-A805-A745843615CC}"/>
                </c:ext>
              </c:extLst>
            </c:dLbl>
            <c:dLbl>
              <c:idx val="2"/>
              <c:layout>
                <c:manualLayout>
                  <c:x val="1.5602836879432647E-2"/>
                  <c:y val="8.307372793354063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93617021276599"/>
                      <c:h val="6.75597092419522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9BB-4463-A805-A745843615C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61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99BB-4463-A805-A745843615CC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109638-0C47-404B-8D58-D0EA922E7A71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9BB-4463-A805-A745843615CC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>
                            <a:shade val="76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07F4A49-2F64-4FEA-86C6-B3A6B3221518}" type="CATEGORYNAME">
                      <a:rPr lang="sr-Cyrl-RS"/>
                      <a:pPr>
                        <a:defRPr sz="800">
                          <a:solidFill>
                            <a:schemeClr val="accent1">
                              <a:shade val="76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sr-Cyrl-RS" baseline="0" dirty="0"/>
                      <a:t>
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7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9BB-4463-A805-A745843615CC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50508BB-6C1E-4865-9344-C266E734E914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11%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99BB-4463-A805-A745843615CC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92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99BB-4463-A805-A745843615CC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D8ACF5B-FFFB-48AE-9577-58908D56C331}" type="CATEGORYNAME">
                      <a:rPr lang="sr-Cyrl-RS" smtClean="0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sr-Cyrl-RS" baseline="0" dirty="0"/>
                  </a:p>
                  <a:p>
                    <a:pPr>
                      <a:defRPr sz="800">
                        <a:solidFill>
                          <a:schemeClr val="accent1"/>
                        </a:solidFill>
                      </a:defRPr>
                    </a:pPr>
                    <a:r>
                      <a:rPr lang="sr-Cyrl-RS" baseline="0" dirty="0"/>
                      <a:t>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99BB-4463-A805-A745843615CC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9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99BB-4463-A805-A745843615CC}"/>
                </c:ext>
              </c:extLst>
            </c:dLbl>
            <c:dLbl>
              <c:idx val="1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1B1F296-58D8-478A-A641-47B86D6EEA7C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99BB-4463-A805-A745843615C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77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99BB-4463-A805-A745843615C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69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9-99BB-4463-A805-A745843615CC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62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99BB-4463-A805-A745843615CC}"/>
                </c:ext>
              </c:extLst>
            </c:dLbl>
            <c:dLbl>
              <c:idx val="1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C22815C-B07E-4E53-B63E-9AB71ABC67B9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17%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99BB-4463-A805-A745843615CC}"/>
                </c:ext>
              </c:extLst>
            </c:dLbl>
            <c:dLbl>
              <c:idx val="1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675C16-F340-4AC8-9B23-C04C51F55733}" type="CATEGORYNAME">
                      <a:rPr lang="ru-RU"/>
                      <a:pPr>
                        <a:defRPr sz="8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ru-RU" baseline="0" dirty="0"/>
                      <a:t>
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99BB-4463-A805-A745843615CC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38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1-99BB-4463-A805-A74584361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'PROG-2023'!$D$5:$D$21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'PROG-2023'!$E$5:$E$21</c:f>
              <c:numCache>
                <c:formatCode>#,##0.00</c:formatCode>
                <c:ptCount val="17"/>
                <c:pt idx="0">
                  <c:v>31450000</c:v>
                </c:pt>
                <c:pt idx="1">
                  <c:v>106800000</c:v>
                </c:pt>
                <c:pt idx="2">
                  <c:v>4945000</c:v>
                </c:pt>
                <c:pt idx="3">
                  <c:v>21612000</c:v>
                </c:pt>
                <c:pt idx="4">
                  <c:v>54400000</c:v>
                </c:pt>
                <c:pt idx="5">
                  <c:v>2600000</c:v>
                </c:pt>
                <c:pt idx="6">
                  <c:v>85500000</c:v>
                </c:pt>
                <c:pt idx="7">
                  <c:v>120545000</c:v>
                </c:pt>
                <c:pt idx="8">
                  <c:v>121665000</c:v>
                </c:pt>
                <c:pt idx="9">
                  <c:v>12880000</c:v>
                </c:pt>
                <c:pt idx="10">
                  <c:v>52366000</c:v>
                </c:pt>
                <c:pt idx="11">
                  <c:v>31500000</c:v>
                </c:pt>
                <c:pt idx="12">
                  <c:v>46795000</c:v>
                </c:pt>
                <c:pt idx="13">
                  <c:v>27000000</c:v>
                </c:pt>
                <c:pt idx="14">
                  <c:v>169570000</c:v>
                </c:pt>
                <c:pt idx="15">
                  <c:v>66359000</c:v>
                </c:pt>
                <c:pt idx="16">
                  <c:v>5800000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99BB-4463-A805-A745843615C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png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/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/>
      <dgm:t>
        <a:bodyPr/>
        <a:lstStyle/>
        <a:p>
          <a:r>
            <a:rPr lang="sr-Cyrl-RS" sz="1100"/>
            <a:t>Предшколска установа</a:t>
          </a:r>
        </a:p>
        <a:p>
          <a:r>
            <a:rPr lang="sr-Cyrl-RS" sz="1100"/>
            <a:t>Месне заједнице</a:t>
          </a:r>
        </a:p>
        <a:p>
          <a:r>
            <a:rPr lang="sr-Cyrl-RS" sz="1100"/>
            <a:t>Установе културе</a:t>
          </a:r>
        </a:p>
        <a:p>
          <a:r>
            <a:rPr lang="sr-Cyrl-RS" sz="1100"/>
            <a:t>Туристичка организација </a:t>
          </a:r>
          <a:endParaRPr lang="sr-Cyrl-RS" sz="1100" dirty="0"/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/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</a:p>
        <a:p>
          <a:r>
            <a:rPr lang="sr-Cyrl-RS" sz="1200" dirty="0"/>
            <a:t>Центар за социјални рад</a:t>
          </a:r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/>
    </dgm:pt>
    <dgm:pt modelId="{8EA36E17-C808-4A8F-B550-8E3BDDE3A6F4}" type="pres">
      <dgm:prSet presAssocID="{BDD04F37-85A8-4736-987B-C65A16E753DF}" presName="Accent2" presStyleLbl="node1" presStyleIdx="1" presStyleCnt="13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/>
    </dgm:pt>
    <dgm:pt modelId="{5B5715D4-85E8-4263-BFCE-8CF5FFF5C6FE}" type="pres">
      <dgm:prSet presAssocID="{BDD04F37-85A8-4736-987B-C65A16E753DF}" presName="Accent5" presStyleLbl="node1" presStyleIdx="4" presStyleCnt="13"/>
      <dgm:spPr/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49421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/>
    </dgm:pt>
    <dgm:pt modelId="{EE054ECB-2B3F-4C89-9A19-2C63D69076BA}" type="pres">
      <dgm:prSet presAssocID="{9621BB6C-CCFC-4987-A70A-BF11FC47FFCC}" presName="Child2" presStyleLbl="node1" presStyleIdx="9" presStyleCnt="13" custScaleX="124393" custScaleY="12750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/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/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/>
            <a:t>Закони и прописи:</a:t>
          </a:r>
        </a:p>
        <a:p>
          <a:pPr algn="l"/>
          <a:r>
            <a:rPr lang="sr-Cyrl-RS" sz="1400"/>
            <a:t>Закон о финансирању локалне самоуправе,</a:t>
          </a:r>
          <a:endParaRPr lang="sr-Latn-RS" sz="1400"/>
        </a:p>
        <a:p>
          <a:pPr algn="l"/>
          <a:r>
            <a:rPr lang="sr-Cyrl-RS" sz="1400"/>
            <a:t>Закон о буџетском систему,</a:t>
          </a:r>
          <a:endParaRPr lang="sr-Latn-RS" sz="1400"/>
        </a:p>
        <a:p>
          <a:pPr algn="l"/>
          <a:r>
            <a:rPr lang="sr-Cyrl-RS" sz="1400"/>
            <a:t>Закон о локалној самоуправи, </a:t>
          </a:r>
          <a:endParaRPr lang="sr-Latn-RS" sz="1400"/>
        </a:p>
        <a:p>
          <a:pPr algn="l"/>
          <a:r>
            <a:rPr lang="sr-Cyrl-RS" sz="1400"/>
            <a:t>Упутство Министарства финансија за припрему одлуке о буџету за 202</a:t>
          </a:r>
          <a:r>
            <a:rPr lang="sr-Latn-RS" sz="1400"/>
            <a:t>4</a:t>
          </a:r>
          <a:r>
            <a:rPr lang="sr-Cyrl-RS" sz="1400"/>
            <a:t>. годину и др.</a:t>
          </a:r>
        </a:p>
        <a:p>
          <a:pPr algn="l"/>
          <a:r>
            <a:rPr lang="sr-Cyrl-RS" sz="1400"/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/>
            <a:t>Стратешки документи:</a:t>
          </a:r>
        </a:p>
        <a:p>
          <a:pPr algn="l"/>
          <a:r>
            <a:rPr lang="sr-Cyrl-RS" sz="1400"/>
            <a:t>Стратегија развоја</a:t>
          </a:r>
          <a:endParaRPr lang="sr-Latn-RS" sz="1400"/>
        </a:p>
        <a:p>
          <a:pPr algn="l"/>
          <a:r>
            <a:rPr lang="sr-Cyrl-RS" sz="140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/>
            <a:t>Укупан буџет општине  </a:t>
          </a:r>
          <a:r>
            <a:rPr lang="sr-Latn-RS" sz="1300"/>
            <a:t>1.052.704.781.00</a:t>
          </a:r>
          <a:endParaRPr lang="en-US" sz="1300" dirty="0"/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/>
      <dgm:spPr/>
      <dgm:t>
        <a:bodyPr/>
        <a:lstStyle/>
        <a:p>
          <a:r>
            <a:rPr lang="sr-Cyrl-RS" dirty="0"/>
            <a:t>Средства из буџета општине </a:t>
          </a:r>
          <a:r>
            <a:rPr lang="sr-Latn-RS" dirty="0"/>
            <a:t>890.198.238.00</a:t>
          </a:r>
          <a:endParaRPr lang="en-US" dirty="0"/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/>
      <dgm:spPr/>
      <dgm:t>
        <a:bodyPr/>
        <a:lstStyle/>
        <a:p>
          <a:r>
            <a:rPr lang="sr-Cyrl-RS"/>
            <a:t>Пренета средства из ранијих година </a:t>
          </a:r>
          <a:r>
            <a:rPr lang="sr-Latn-RS"/>
            <a:t>162.506.543.00</a:t>
          </a:r>
          <a:endParaRPr lang="en-US" dirty="0"/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2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3" custLinFactNeighborX="-11405" custLinFactNeighborY="2487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2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3" custScaleX="130342" custScaleY="84618" custLinFactX="133199" custLinFactNeighborX="200000" custLinFactNeighborY="4851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 dirty="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и пренета средства </a:t>
          </a:r>
          <a:r>
            <a:rPr lang="sr-Latn-RS" dirty="0"/>
            <a:t>1.052.704.781.00</a:t>
          </a:r>
          <a:r>
            <a:rPr lang="sr-Cyrl-RS" dirty="0"/>
            <a:t>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5</a:t>
          </a:r>
          <a:r>
            <a:rPr lang="sr-Latn-RS" dirty="0"/>
            <a:t>38.584.500</a:t>
          </a:r>
          <a:r>
            <a:rPr lang="sr-Cyrl-RS" dirty="0"/>
            <a:t>.</a:t>
          </a:r>
          <a:r>
            <a:rPr lang="sr-Latn-RS" dirty="0"/>
            <a:t>00</a:t>
          </a:r>
          <a:r>
            <a:rPr lang="sr-Cyrl-RS" dirty="0"/>
            <a:t>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1</a:t>
          </a:r>
          <a:r>
            <a:rPr lang="sr-Latn-RS" dirty="0"/>
            <a:t>65.200.000.00</a:t>
          </a:r>
          <a:r>
            <a:rPr lang="sr-Cyrl-RS" dirty="0"/>
            <a:t>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Меморандумске ставке 1.</a:t>
          </a:r>
          <a:r>
            <a:rPr lang="sr-Latn-RS" dirty="0"/>
            <a:t>000.000.00</a:t>
          </a:r>
          <a:r>
            <a:rPr lang="sr-Cyrl-RS" dirty="0"/>
            <a:t>.динара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162.506.543</a:t>
          </a:r>
          <a:r>
            <a:rPr lang="sr-Cyrl-RS" sz="1000" dirty="0"/>
            <a:t>.</a:t>
          </a:r>
          <a:r>
            <a:rPr lang="sr-Latn-RS" sz="1000" dirty="0"/>
            <a:t>00</a:t>
          </a:r>
          <a:r>
            <a:rPr lang="sr-Cyrl-RS" sz="1000" dirty="0"/>
            <a:t> </a:t>
          </a:r>
          <a:r>
            <a:rPr lang="sr-Latn-RS" sz="1000" dirty="0"/>
            <a:t>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185.</a:t>
          </a:r>
          <a:r>
            <a:rPr lang="sr-Latn-RS" dirty="0"/>
            <a:t>4</a:t>
          </a:r>
          <a:r>
            <a:rPr lang="sr-Cyrl-RS" dirty="0"/>
            <a:t>13.738</a:t>
          </a:r>
          <a:r>
            <a:rPr lang="sr-Latn-RS" dirty="0"/>
            <a:t>.00</a:t>
          </a:r>
          <a:r>
            <a:rPr lang="sr-Cyrl-RS" dirty="0"/>
            <a:t>динара</a:t>
          </a:r>
          <a:endParaRPr lang="en-US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6"/>
      <dgm:spPr/>
    </dgm:pt>
    <dgm:pt modelId="{63432802-399F-407F-AC10-7219543A0326}" type="pres">
      <dgm:prSet presAssocID="{DB1A1606-130D-4B45-9553-0A0B804495DF}" presName="node" presStyleLbl="vennNode1" presStyleIdx="1" presStyleCnt="6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6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6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6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4" destOrd="0" parTransId="{A1307EAF-2414-4AFE-BE82-97C79333BAA9}" sibTransId="{869B992E-498B-4FBD-AA48-03E5171031C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AB36D377-182D-4F38-A7FA-BE410BDE00D5}" type="presParOf" srcId="{1FB746E2-D736-4446-8093-C865FE09A112}" destId="{FC69A2CE-A671-47B5-8CD8-544465E52E9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јавних предузећа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/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/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/>
            <a:t>Укупни расходи и издаци </a:t>
          </a:r>
          <a:r>
            <a:rPr lang="sr-Latn-RS"/>
            <a:t>1.052.704.781.00</a:t>
          </a:r>
          <a:r>
            <a:rPr lang="sr-Cyrl-RS"/>
            <a:t>. динара</a:t>
          </a:r>
          <a:endParaRPr lang="en-US" dirty="0"/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ru-RU"/>
            <a:t>Коришћење роба и услуга </a:t>
          </a:r>
          <a:r>
            <a:rPr lang="sr-Latn-RS"/>
            <a:t>347.141.986.00</a:t>
          </a:r>
          <a:r>
            <a:rPr lang="ru-RU"/>
            <a:t> динара</a:t>
          </a:r>
          <a:endParaRPr lang="en-US" dirty="0"/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/>
            <a:t>Субвенције </a:t>
          </a:r>
          <a:r>
            <a:rPr lang="sr-Latn-RS"/>
            <a:t>12.050.000.00</a:t>
          </a:r>
          <a:r>
            <a:rPr lang="sr-Cyrl-RS"/>
            <a:t> динара</a:t>
          </a:r>
          <a:endParaRPr lang="en-US" dirty="0"/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/>
            <a:t>Капитални издаци </a:t>
          </a:r>
          <a:r>
            <a:rPr lang="sr-Latn-RS"/>
            <a:t>135.695.795.00</a:t>
          </a:r>
          <a:r>
            <a:rPr lang="sr-Cyrl-RS"/>
            <a:t>динара</a:t>
          </a:r>
          <a:endParaRPr lang="en-US" dirty="0"/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/>
      <dgm:spPr/>
      <dgm:t>
        <a:bodyPr/>
        <a:lstStyle/>
        <a:p>
          <a:r>
            <a:rPr lang="sr-Cyrl-RS"/>
            <a:t>Расходи за запослене </a:t>
          </a:r>
          <a:r>
            <a:rPr lang="sr-Latn-RS"/>
            <a:t>212.243.000.00</a:t>
          </a:r>
          <a:r>
            <a:rPr lang="sr-Cyrl-RS"/>
            <a:t> динара</a:t>
          </a:r>
          <a:endParaRPr lang="en-US" dirty="0"/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/>
            <a:t>Социјална помоћ </a:t>
          </a:r>
          <a:r>
            <a:rPr lang="sr-Latn-RS"/>
            <a:t>74.100.000.00</a:t>
          </a:r>
          <a:r>
            <a:rPr lang="sr-Cyrl-RS"/>
            <a:t>. динара</a:t>
          </a:r>
          <a:endParaRPr lang="en-US" dirty="0"/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/>
            <a:t>Дотације и трансфери 1</a:t>
          </a:r>
          <a:r>
            <a:rPr lang="sr-Latn-RS"/>
            <a:t>97.839.000.00</a:t>
          </a:r>
          <a:r>
            <a:rPr lang="sr-Cyrl-RS"/>
            <a:t> динара</a:t>
          </a:r>
          <a:endParaRPr lang="en-US" dirty="0"/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/>
            <a:t>Остали расходи 5</a:t>
          </a:r>
          <a:r>
            <a:rPr lang="sr-Latn-RS"/>
            <a:t>9.460.000.00</a:t>
          </a:r>
          <a:r>
            <a:rPr lang="sr-Cyrl-RS"/>
            <a:t> динара</a:t>
          </a:r>
          <a:endParaRPr lang="en-US" dirty="0"/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/>
            <a:t>Средства резерве 1</a:t>
          </a:r>
          <a:r>
            <a:rPr lang="sr-Latn-RS"/>
            <a:t>3</a:t>
          </a:r>
          <a:r>
            <a:rPr lang="sr-Cyrl-RS"/>
            <a:t>.</a:t>
          </a:r>
          <a:r>
            <a:rPr lang="sr-Latn-RS"/>
            <a:t>2</a:t>
          </a:r>
          <a:r>
            <a:rPr lang="sr-Cyrl-RS"/>
            <a:t>00.000</a:t>
          </a:r>
          <a:r>
            <a:rPr lang="sr-Latn-RS"/>
            <a:t>.00</a:t>
          </a:r>
          <a:endParaRPr lang="en-US" dirty="0"/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667CB6EB-8FC3-40CA-B125-994CE288DBF3}">
      <dgm:prSet/>
      <dgm:spPr/>
      <dgm:t>
        <a:bodyPr/>
        <a:lstStyle/>
        <a:p>
          <a:r>
            <a:rPr lang="sr-Cyrl-RS"/>
            <a:t>Отплата главнице  динара</a:t>
          </a:r>
          <a:endParaRPr lang="en-US" dirty="0"/>
        </a:p>
      </dgm:t>
    </dgm:pt>
    <dgm:pt modelId="{2B8353E8-8F71-4BC6-83C0-D6D40924C35B}" type="parTrans" cxnId="{DCE97291-5B6A-436C-A9F3-7EA60CF7951E}">
      <dgm:prSet/>
      <dgm:spPr/>
      <dgm:t>
        <a:bodyPr/>
        <a:lstStyle/>
        <a:p>
          <a:endParaRPr lang="en-US"/>
        </a:p>
      </dgm:t>
    </dgm:pt>
    <dgm:pt modelId="{98FAC6E1-83F8-46F9-B287-08450BE9F94A}" type="sibTrans" cxnId="{DCE97291-5B6A-436C-A9F3-7EA60CF7951E}">
      <dgm:prSet/>
      <dgm:spPr/>
      <dgm:t>
        <a:bodyPr/>
        <a:lstStyle/>
        <a:p>
          <a:endParaRPr lang="en-US"/>
        </a:p>
      </dgm:t>
    </dgm:pt>
    <dgm:pt modelId="{24E8E2AA-B394-4584-B35F-CD6AAAAD9952}">
      <dgm:prSet/>
      <dgm:spPr/>
      <dgm:t>
        <a:bodyPr/>
        <a:lstStyle/>
        <a:p>
          <a:r>
            <a:rPr lang="sr-Cyrl-RS"/>
            <a:t>Отплата камате </a:t>
          </a:r>
          <a:r>
            <a:rPr lang="sr-Latn-RS"/>
            <a:t>975.000.00</a:t>
          </a:r>
          <a:r>
            <a:rPr lang="sr-Cyrl-RS"/>
            <a:t> динара</a:t>
          </a:r>
          <a:endParaRPr lang="en-US" dirty="0"/>
        </a:p>
      </dgm:t>
    </dgm:pt>
    <dgm:pt modelId="{A0D07E1B-B919-4316-BE18-70F18C7DCD71}" type="parTrans" cxnId="{9C393C9B-311F-4026-B79D-76B8AD321630}">
      <dgm:prSet/>
      <dgm:spPr/>
      <dgm:t>
        <a:bodyPr/>
        <a:lstStyle/>
        <a:p>
          <a:endParaRPr lang="en-US"/>
        </a:p>
      </dgm:t>
    </dgm:pt>
    <dgm:pt modelId="{57F667A7-266A-46A2-B6B8-CE53BD15EC92}" type="sibTrans" cxnId="{9C393C9B-311F-4026-B79D-76B8AD321630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</dgm:pt>
    <dgm:pt modelId="{73F305AC-CFDC-45B1-8AB8-6FABD1C99179}" type="pres">
      <dgm:prSet presAssocID="{A7091EAC-498C-4E8C-B46B-331B042A0C75}" presName="node" presStyleLbl="node1" presStyleIdx="0" presStyleCnt="10" custScaleX="141131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 custLinFactNeighborX="515" custLinFactNeighborY="33"/>
      <dgm:spPr/>
    </dgm:pt>
    <dgm:pt modelId="{E43F7264-94BE-4E7E-8A98-A0D70BB3AF06}" type="pres">
      <dgm:prSet presAssocID="{4746DA87-483C-4B84-9A22-BC58F96CB23A}" presName="node" presStyleLbl="node1" presStyleIdx="2" presStyleCnt="10" custScaleX="12100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13767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19893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5B1F207F-F729-48B8-92A3-2C6260C74349}" type="pres">
      <dgm:prSet presAssocID="{667CB6EB-8FC3-40CA-B125-994CE288DBF3}" presName="node" presStyleLbl="node1" presStyleIdx="8" presStyleCnt="10" custScaleX="143700" custScaleY="146214">
        <dgm:presLayoutVars>
          <dgm:bulletEnabled val="1"/>
        </dgm:presLayoutVars>
      </dgm:prSet>
      <dgm:spPr/>
    </dgm:pt>
    <dgm:pt modelId="{843AF1A3-75E4-4BD2-B0DC-789DC902E005}" type="pres">
      <dgm:prSet presAssocID="{667CB6EB-8FC3-40CA-B125-994CE288DBF3}" presName="dummy" presStyleCnt="0"/>
      <dgm:spPr/>
    </dgm:pt>
    <dgm:pt modelId="{F1A05567-15E8-4CA5-9EFA-B9E7B69524E9}" type="pres">
      <dgm:prSet presAssocID="{98FAC6E1-83F8-46F9-B287-08450BE9F94A}" presName="sibTrans" presStyleLbl="sibTrans2D1" presStyleIdx="8" presStyleCnt="10"/>
      <dgm:spPr/>
    </dgm:pt>
    <dgm:pt modelId="{CBE67B27-28BF-42E3-A85E-CE70F82D136D}" type="pres">
      <dgm:prSet presAssocID="{24E8E2AA-B394-4584-B35F-CD6AAAAD9952}" presName="node" presStyleLbl="node1" presStyleIdx="9" presStyleCnt="10" custScaleX="139472" custScaleY="144580">
        <dgm:presLayoutVars>
          <dgm:bulletEnabled val="1"/>
        </dgm:presLayoutVars>
      </dgm:prSet>
      <dgm:spPr/>
    </dgm:pt>
    <dgm:pt modelId="{FE8F8A66-5782-4DF8-808E-321ADDC6C369}" type="pres">
      <dgm:prSet presAssocID="{24E8E2AA-B394-4584-B35F-CD6AAAAD9952}" presName="dummy" presStyleCnt="0"/>
      <dgm:spPr/>
    </dgm:pt>
    <dgm:pt modelId="{C04E8C8F-937E-4EB9-9E6C-44770F1A6128}" type="pres">
      <dgm:prSet presAssocID="{57F667A7-266A-46A2-B6B8-CE53BD15EC92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2B0CC934-F4AF-4996-ABAE-C2EB659DBF35}" type="presOf" srcId="{57F667A7-266A-46A2-B6B8-CE53BD15EC92}" destId="{C04E8C8F-937E-4EB9-9E6C-44770F1A6128}" srcOrd="0" destOrd="0" presId="urn:microsoft.com/office/officeart/2005/8/layout/radial6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DCE97291-5B6A-436C-A9F3-7EA60CF7951E}" srcId="{9ED1A3B2-A381-4201-823D-E4B4F944886D}" destId="{667CB6EB-8FC3-40CA-B125-994CE288DBF3}" srcOrd="8" destOrd="0" parTransId="{2B8353E8-8F71-4BC6-83C0-D6D40924C35B}" sibTransId="{98FAC6E1-83F8-46F9-B287-08450BE9F94A}"/>
    <dgm:cxn modelId="{3DBF4B93-A9F9-41AE-9C68-EA55A3956495}" type="presOf" srcId="{98FAC6E1-83F8-46F9-B287-08450BE9F94A}" destId="{F1A05567-15E8-4CA5-9EFA-B9E7B69524E9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CD692199-6514-438E-B3FD-50B8FA6C9780}" type="presOf" srcId="{667CB6EB-8FC3-40CA-B125-994CE288DBF3}" destId="{5B1F207F-F729-48B8-92A3-2C6260C74349}" srcOrd="0" destOrd="0" presId="urn:microsoft.com/office/officeart/2005/8/layout/radial6"/>
    <dgm:cxn modelId="{9C393C9B-311F-4026-B79D-76B8AD321630}" srcId="{9ED1A3B2-A381-4201-823D-E4B4F944886D}" destId="{24E8E2AA-B394-4584-B35F-CD6AAAAD9952}" srcOrd="9" destOrd="0" parTransId="{A0D07E1B-B919-4316-BE18-70F18C7DCD71}" sibTransId="{57F667A7-266A-46A2-B6B8-CE53BD15EC92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252F68E7-7E47-4BC2-B896-CAC8386F28CF}" type="presOf" srcId="{24E8E2AA-B394-4584-B35F-CD6AAAAD9952}" destId="{CBE67B27-28BF-42E3-A85E-CE70F82D136D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5726FECC-F5F8-48AB-8196-08560109D4E7}" type="presParOf" srcId="{F4B68BA8-694B-4B7F-8215-68903FFCD2D7}" destId="{5B1F207F-F729-48B8-92A3-2C6260C74349}" srcOrd="25" destOrd="0" presId="urn:microsoft.com/office/officeart/2005/8/layout/radial6"/>
    <dgm:cxn modelId="{3EDE52DA-8C62-4A87-893D-B425BB159613}" type="presParOf" srcId="{F4B68BA8-694B-4B7F-8215-68903FFCD2D7}" destId="{843AF1A3-75E4-4BD2-B0DC-789DC902E005}" srcOrd="26" destOrd="0" presId="urn:microsoft.com/office/officeart/2005/8/layout/radial6"/>
    <dgm:cxn modelId="{67C0B7A7-DD71-4BDD-AE4B-30D9D26B548B}" type="presParOf" srcId="{F4B68BA8-694B-4B7F-8215-68903FFCD2D7}" destId="{F1A05567-15E8-4CA5-9EFA-B9E7B69524E9}" srcOrd="27" destOrd="0" presId="urn:microsoft.com/office/officeart/2005/8/layout/radial6"/>
    <dgm:cxn modelId="{F627F2CA-97AF-45E7-B7DC-E4BB75B3B231}" type="presParOf" srcId="{F4B68BA8-694B-4B7F-8215-68903FFCD2D7}" destId="{CBE67B27-28BF-42E3-A85E-CE70F82D136D}" srcOrd="28" destOrd="0" presId="urn:microsoft.com/office/officeart/2005/8/layout/radial6"/>
    <dgm:cxn modelId="{54239DC6-4BF3-4AD2-896F-7D66757D9B7D}" type="presParOf" srcId="{F4B68BA8-694B-4B7F-8215-68903FFCD2D7}" destId="{FE8F8A66-5782-4DF8-808E-321ADDC6C369}" srcOrd="29" destOrd="0" presId="urn:microsoft.com/office/officeart/2005/8/layout/radial6"/>
    <dgm:cxn modelId="{C2281969-4048-4F58-A612-D43759159B1B}" type="presParOf" srcId="{F4B68BA8-694B-4B7F-8215-68903FFCD2D7}" destId="{C04E8C8F-937E-4EB9-9E6C-44770F1A6128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8254B8-63E5-41B7-A028-C17D00786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63132-EEFE-4F8F-9177-9E83AC185D7C}">
      <dgm:prSet phldrT="[Text]" custT="1"/>
      <dgm:spPr/>
      <dgm:t>
        <a:bodyPr/>
        <a:lstStyle/>
        <a:p>
          <a:r>
            <a:rPr lang="sr-Cyrl-RS" sz="1200" b="0" dirty="0">
              <a:latin typeface="Arial Narrow" pitchFamily="34" charset="0"/>
              <a:ea typeface="Times New Roman"/>
              <a:cs typeface="Rod" pitchFamily="49" charset="-79"/>
            </a:rPr>
            <a:t>Реконструкција школских</a:t>
          </a:r>
          <a:r>
            <a:rPr lang="sr-Latn-RS" sz="1200" b="0" dirty="0">
              <a:latin typeface="Arial Narrow" pitchFamily="34" charset="0"/>
              <a:ea typeface="Times New Roman"/>
              <a:cs typeface="Rod" pitchFamily="49" charset="-79"/>
            </a:rPr>
            <a:t> </a:t>
          </a:r>
          <a:r>
            <a:rPr lang="sr-Cyrl-RS" sz="1200" b="0" dirty="0">
              <a:latin typeface="Arial Narrow" pitchFamily="34" charset="0"/>
              <a:ea typeface="Times New Roman"/>
              <a:cs typeface="Rod" pitchFamily="49" charset="-79"/>
            </a:rPr>
            <a:t>и предшколских установа и установа</a:t>
          </a:r>
          <a:endParaRPr lang="en-US" sz="1200" b="0" dirty="0"/>
        </a:p>
      </dgm:t>
    </dgm:pt>
    <dgm:pt modelId="{7755DD1A-13D0-43DB-B64A-A4B9DA500FF1}" type="parTrans" cxnId="{EC262458-712A-405D-8CE9-75D3E7A9A748}">
      <dgm:prSet/>
      <dgm:spPr/>
      <dgm:t>
        <a:bodyPr/>
        <a:lstStyle/>
        <a:p>
          <a:endParaRPr lang="en-US"/>
        </a:p>
      </dgm:t>
    </dgm:pt>
    <dgm:pt modelId="{C760D28D-D605-424E-9319-DB8D194F8863}" type="sibTrans" cxnId="{EC262458-712A-405D-8CE9-75D3E7A9A748}">
      <dgm:prSet/>
      <dgm:spPr/>
      <dgm:t>
        <a:bodyPr/>
        <a:lstStyle/>
        <a:p>
          <a:endParaRPr lang="en-US"/>
        </a:p>
      </dgm:t>
    </dgm:pt>
    <dgm:pt modelId="{6ECCEC13-10CE-4436-AA36-9933402B3E1C}">
      <dgm:prSet phldrT="[Text]" custT="1"/>
      <dgm:spPr/>
      <dgm:t>
        <a:bodyPr/>
        <a:lstStyle/>
        <a:p>
          <a:r>
            <a:rPr lang="sr-Cyrl-RS" sz="1200" b="1" dirty="0"/>
            <a:t>Програм енергетске санације стамбених зграда и кућ</a:t>
          </a:r>
          <a:endParaRPr lang="en-US" sz="1200" b="1" dirty="0"/>
        </a:p>
      </dgm:t>
    </dgm:pt>
    <dgm:pt modelId="{C2DB4AA4-CE4C-4D3C-89E9-376944B59FF2}" type="parTrans" cxnId="{05A054F4-3839-45C3-931D-23FE4D5930C6}">
      <dgm:prSet/>
      <dgm:spPr/>
      <dgm:t>
        <a:bodyPr/>
        <a:lstStyle/>
        <a:p>
          <a:endParaRPr lang="en-US"/>
        </a:p>
      </dgm:t>
    </dgm:pt>
    <dgm:pt modelId="{664EB7EC-7730-4AD1-A2A7-AFCF7AB65F10}" type="sibTrans" cxnId="{05A054F4-3839-45C3-931D-23FE4D5930C6}">
      <dgm:prSet/>
      <dgm:spPr/>
      <dgm:t>
        <a:bodyPr/>
        <a:lstStyle/>
        <a:p>
          <a:endParaRPr lang="en-US"/>
        </a:p>
      </dgm:t>
    </dgm:pt>
    <dgm:pt modelId="{6CDA9E90-11B8-4B86-B2FD-CC47788A0243}">
      <dgm:prSet phldrT="[Text]" custT="1"/>
      <dgm:spPr/>
      <dgm:t>
        <a:bodyPr/>
        <a:lstStyle/>
        <a:p>
          <a:r>
            <a:rPr lang="sr-Cyrl-RS" sz="1400" b="1" dirty="0"/>
            <a:t>Мере активне политике запошљавања</a:t>
          </a:r>
          <a:endParaRPr lang="en-US" sz="1400" b="1" dirty="0"/>
        </a:p>
      </dgm:t>
    </dgm:pt>
    <dgm:pt modelId="{A4F1704B-E28E-4BBA-B8AB-224FA161EE77}" type="parTrans" cxnId="{29D05313-1383-4EA6-9501-A5B152E954FD}">
      <dgm:prSet/>
      <dgm:spPr/>
      <dgm:t>
        <a:bodyPr/>
        <a:lstStyle/>
        <a:p>
          <a:endParaRPr lang="en-US"/>
        </a:p>
      </dgm:t>
    </dgm:pt>
    <dgm:pt modelId="{F2379F79-F632-4453-8026-1AC752C4B824}" type="sibTrans" cxnId="{29D05313-1383-4EA6-9501-A5B152E954FD}">
      <dgm:prSet/>
      <dgm:spPr/>
      <dgm:t>
        <a:bodyPr/>
        <a:lstStyle/>
        <a:p>
          <a:endParaRPr lang="en-US"/>
        </a:p>
      </dgm:t>
    </dgm:pt>
    <dgm:pt modelId="{BB6C8BE6-B4CB-47C0-B41B-B4E36317D597}">
      <dgm:prSet phldrT="[Text]" custT="1"/>
      <dgm:spPr/>
      <dgm:t>
        <a:bodyPr/>
        <a:lstStyle/>
        <a:p>
          <a:r>
            <a:rPr lang="sr-Cyrl-RS" sz="1200" b="1" dirty="0"/>
            <a:t>Подршка пољопривредника у локалној заједници</a:t>
          </a:r>
          <a:endParaRPr lang="en-US" sz="1200" dirty="0"/>
        </a:p>
      </dgm:t>
    </dgm:pt>
    <dgm:pt modelId="{F2B3B8B2-5CB2-40EC-8B3A-69570D67DEA9}" type="parTrans" cxnId="{7F94A94B-4915-4EDD-B9D9-DE546B1ACAA3}">
      <dgm:prSet/>
      <dgm:spPr/>
      <dgm:t>
        <a:bodyPr/>
        <a:lstStyle/>
        <a:p>
          <a:endParaRPr lang="en-US"/>
        </a:p>
      </dgm:t>
    </dgm:pt>
    <dgm:pt modelId="{77AA5052-D913-4375-B4C2-1C12CCE91449}" type="sibTrans" cxnId="{7F94A94B-4915-4EDD-B9D9-DE546B1ACAA3}">
      <dgm:prSet/>
      <dgm:spPr/>
      <dgm:t>
        <a:bodyPr/>
        <a:lstStyle/>
        <a:p>
          <a:endParaRPr lang="en-US"/>
        </a:p>
      </dgm:t>
    </dgm:pt>
    <dgm:pt modelId="{7FB052B2-0AD5-4509-845B-1CDBAFA82470}">
      <dgm:prSet phldrT="[Text]" custT="1"/>
      <dgm:spPr/>
      <dgm:t>
        <a:bodyPr/>
        <a:lstStyle/>
        <a:p>
          <a:r>
            <a:rPr lang="sr-Cyrl-RS" sz="1200" b="1" dirty="0"/>
            <a:t>Помоћ породицама са децом и подршка студетима</a:t>
          </a:r>
          <a:endParaRPr lang="en-US" sz="1200" b="1" dirty="0"/>
        </a:p>
      </dgm:t>
    </dgm:pt>
    <dgm:pt modelId="{40599B67-D707-41F1-8A1A-A28A806F9769}" type="parTrans" cxnId="{4B085F43-FB60-4A8A-A683-6F696A8D64C7}">
      <dgm:prSet/>
      <dgm:spPr/>
      <dgm:t>
        <a:bodyPr/>
        <a:lstStyle/>
        <a:p>
          <a:endParaRPr lang="en-US"/>
        </a:p>
      </dgm:t>
    </dgm:pt>
    <dgm:pt modelId="{BB10DD04-1314-452D-B481-F4306C1B7B7F}" type="sibTrans" cxnId="{4B085F43-FB60-4A8A-A683-6F696A8D64C7}">
      <dgm:prSet/>
      <dgm:spPr/>
      <dgm:t>
        <a:bodyPr/>
        <a:lstStyle/>
        <a:p>
          <a:endParaRPr lang="en-US"/>
        </a:p>
      </dgm:t>
    </dgm:pt>
    <dgm:pt modelId="{499874A1-684E-48EF-882B-2A2E2D4A30E6}">
      <dgm:prSet/>
      <dgm:spPr/>
      <dgm:t>
        <a:bodyPr/>
        <a:lstStyle/>
        <a:p>
          <a:r>
            <a:rPr lang="sr-Cyrl-RS" b="1" dirty="0"/>
            <a:t>Реконструкција путне инфраструктуре</a:t>
          </a:r>
          <a:endParaRPr lang="en-US" b="1" dirty="0"/>
        </a:p>
      </dgm:t>
    </dgm:pt>
    <dgm:pt modelId="{A6D49790-7D39-4B6D-AFB7-DBC354EA7734}" type="parTrans" cxnId="{92443155-F7BD-4092-A012-4999CD517643}">
      <dgm:prSet/>
      <dgm:spPr/>
      <dgm:t>
        <a:bodyPr/>
        <a:lstStyle/>
        <a:p>
          <a:endParaRPr lang="en-US"/>
        </a:p>
      </dgm:t>
    </dgm:pt>
    <dgm:pt modelId="{6B96AC02-CDCF-4047-A1B1-AD17B1D76BDA}" type="sibTrans" cxnId="{92443155-F7BD-4092-A012-4999CD517643}">
      <dgm:prSet/>
      <dgm:spPr/>
      <dgm:t>
        <a:bodyPr/>
        <a:lstStyle/>
        <a:p>
          <a:endParaRPr lang="en-US"/>
        </a:p>
      </dgm:t>
    </dgm:pt>
    <dgm:pt modelId="{746CB31F-7DD3-4738-B327-BF9CD199CB50}" type="pres">
      <dgm:prSet presAssocID="{C28254B8-63E5-41B7-A028-C17D007863BC}" presName="diagram" presStyleCnt="0">
        <dgm:presLayoutVars>
          <dgm:dir/>
        </dgm:presLayoutVars>
      </dgm:prSet>
      <dgm:spPr/>
    </dgm:pt>
    <dgm:pt modelId="{ED5AAB84-B121-4E1B-9D11-E1B296E8D990}" type="pres">
      <dgm:prSet presAssocID="{45263132-EEFE-4F8F-9177-9E83AC185D7C}" presName="composite" presStyleCnt="0"/>
      <dgm:spPr/>
    </dgm:pt>
    <dgm:pt modelId="{F111CA17-664D-4B11-A4C0-1EBBCB03982F}" type="pres">
      <dgm:prSet presAssocID="{45263132-EEFE-4F8F-9177-9E83AC185D7C}" presName="Image" presStyleLbl="bgShp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A10DDF50-5F58-4553-9055-F691FE2271AE}" type="pres">
      <dgm:prSet presAssocID="{45263132-EEFE-4F8F-9177-9E83AC185D7C}" presName="Parent" presStyleLbl="node0" presStyleIdx="0" presStyleCnt="6">
        <dgm:presLayoutVars>
          <dgm:bulletEnabled val="1"/>
        </dgm:presLayoutVars>
      </dgm:prSet>
      <dgm:spPr/>
    </dgm:pt>
    <dgm:pt modelId="{8B357944-0DDC-4165-A346-B9942FF9EEAA}" type="pres">
      <dgm:prSet presAssocID="{C760D28D-D605-424E-9319-DB8D194F8863}" presName="sibTrans" presStyleCnt="0"/>
      <dgm:spPr/>
    </dgm:pt>
    <dgm:pt modelId="{65A6ED05-99C1-4CF5-9F6F-1EBBE8E07465}" type="pres">
      <dgm:prSet presAssocID="{6ECCEC13-10CE-4436-AA36-9933402B3E1C}" presName="composite" presStyleCnt="0"/>
      <dgm:spPr/>
    </dgm:pt>
    <dgm:pt modelId="{BCEEEFF3-EA3B-4116-9B55-B17036EA459F}" type="pres">
      <dgm:prSet presAssocID="{6ECCEC13-10CE-4436-AA36-9933402B3E1C}" presName="Image" presStyleLbl="bgShp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E1B4DF9F-4488-4D5E-BD0A-3396A78DD4BE}" type="pres">
      <dgm:prSet presAssocID="{6ECCEC13-10CE-4436-AA36-9933402B3E1C}" presName="Parent" presStyleLbl="node0" presStyleIdx="1" presStyleCnt="6">
        <dgm:presLayoutVars>
          <dgm:bulletEnabled val="1"/>
        </dgm:presLayoutVars>
      </dgm:prSet>
      <dgm:spPr/>
    </dgm:pt>
    <dgm:pt modelId="{9341AAE9-0029-4838-A936-BAEC095A3CB6}" type="pres">
      <dgm:prSet presAssocID="{664EB7EC-7730-4AD1-A2A7-AFCF7AB65F10}" presName="sibTrans" presStyleCnt="0"/>
      <dgm:spPr/>
    </dgm:pt>
    <dgm:pt modelId="{4DA0DC4F-7C0D-4C9E-886F-91A66317BCF8}" type="pres">
      <dgm:prSet presAssocID="{BB6C8BE6-B4CB-47C0-B41B-B4E36317D597}" presName="composite" presStyleCnt="0"/>
      <dgm:spPr/>
    </dgm:pt>
    <dgm:pt modelId="{415E3300-B68D-4518-818E-346520B2C93F}" type="pres">
      <dgm:prSet presAssocID="{BB6C8BE6-B4CB-47C0-B41B-B4E36317D597}" presName="Image" presStyleLbl="bgShp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00068166-C234-43B4-AB7F-8FD53D132FC7}" type="pres">
      <dgm:prSet presAssocID="{BB6C8BE6-B4CB-47C0-B41B-B4E36317D597}" presName="Parent" presStyleLbl="node0" presStyleIdx="2" presStyleCnt="6">
        <dgm:presLayoutVars>
          <dgm:bulletEnabled val="1"/>
        </dgm:presLayoutVars>
      </dgm:prSet>
      <dgm:spPr/>
    </dgm:pt>
    <dgm:pt modelId="{C4C26D9B-24C3-430B-A200-A02DA055CA8A}" type="pres">
      <dgm:prSet presAssocID="{77AA5052-D913-4375-B4C2-1C12CCE91449}" presName="sibTrans" presStyleCnt="0"/>
      <dgm:spPr/>
    </dgm:pt>
    <dgm:pt modelId="{704AC77F-4CF8-4CD6-AAA4-06FA659B4AE1}" type="pres">
      <dgm:prSet presAssocID="{499874A1-684E-48EF-882B-2A2E2D4A30E6}" presName="composite" presStyleCnt="0"/>
      <dgm:spPr/>
    </dgm:pt>
    <dgm:pt modelId="{90772167-28FE-461A-8B23-D82E80C23E8A}" type="pres">
      <dgm:prSet presAssocID="{499874A1-684E-48EF-882B-2A2E2D4A30E6}" presName="Image" presStyleLbl="bgShp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DE55E1F-9553-4573-A007-8D4F8B6CEC68}" type="pres">
      <dgm:prSet presAssocID="{499874A1-684E-48EF-882B-2A2E2D4A30E6}" presName="Parent" presStyleLbl="node0" presStyleIdx="3" presStyleCnt="6">
        <dgm:presLayoutVars>
          <dgm:bulletEnabled val="1"/>
        </dgm:presLayoutVars>
      </dgm:prSet>
      <dgm:spPr/>
    </dgm:pt>
    <dgm:pt modelId="{A4056560-B61F-4B54-AE36-E1D6F0141994}" type="pres">
      <dgm:prSet presAssocID="{6B96AC02-CDCF-4047-A1B1-AD17B1D76BDA}" presName="sibTrans" presStyleCnt="0"/>
      <dgm:spPr/>
    </dgm:pt>
    <dgm:pt modelId="{0E7E08A2-F3DE-4E40-908C-BC483EDE4B56}" type="pres">
      <dgm:prSet presAssocID="{7FB052B2-0AD5-4509-845B-1CDBAFA82470}" presName="composite" presStyleCnt="0"/>
      <dgm:spPr/>
    </dgm:pt>
    <dgm:pt modelId="{C3B9B811-ECC7-40C5-B400-1781FB2A7E10}" type="pres">
      <dgm:prSet presAssocID="{7FB052B2-0AD5-4509-845B-1CDBAFA82470}" presName="Image" presStyleLbl="bgShp" presStyleIdx="4" presStyleCnt="6" custLinFactNeighborX="-699" custLinFactNeighborY="1429"/>
      <dgm:spPr>
        <a:blipFill>
          <a:blip xmlns:r="http://schemas.openxmlformats.org/officeDocument/2006/relationships" r:embed="rId5"/>
          <a:srcRect/>
          <a:stretch>
            <a:fillRect l="-9000" r="-9000"/>
          </a:stretch>
        </a:blipFill>
      </dgm:spPr>
    </dgm:pt>
    <dgm:pt modelId="{34B30D70-9E4C-4F16-A2F9-B6A2E9D5151E}" type="pres">
      <dgm:prSet presAssocID="{7FB052B2-0AD5-4509-845B-1CDBAFA82470}" presName="Parent" presStyleLbl="node0" presStyleIdx="4" presStyleCnt="6">
        <dgm:presLayoutVars>
          <dgm:bulletEnabled val="1"/>
        </dgm:presLayoutVars>
      </dgm:prSet>
      <dgm:spPr/>
    </dgm:pt>
    <dgm:pt modelId="{A00369F3-E686-4CF7-B9CA-97D09B0D5B9A}" type="pres">
      <dgm:prSet presAssocID="{BB10DD04-1314-452D-B481-F4306C1B7B7F}" presName="sibTrans" presStyleCnt="0"/>
      <dgm:spPr/>
    </dgm:pt>
    <dgm:pt modelId="{E0A98BCA-3692-4C51-B2C5-F71693D9728B}" type="pres">
      <dgm:prSet presAssocID="{6CDA9E90-11B8-4B86-B2FD-CC47788A0243}" presName="composite" presStyleCnt="0"/>
      <dgm:spPr/>
    </dgm:pt>
    <dgm:pt modelId="{202B4EF8-8548-4AE3-9B09-0446D6DFE5D3}" type="pres">
      <dgm:prSet presAssocID="{6CDA9E90-11B8-4B86-B2FD-CC47788A0243}" presName="Image" presStyleLbl="bgShp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0E874431-69B8-45A2-8587-C24F06E8190A}" type="pres">
      <dgm:prSet presAssocID="{6CDA9E90-11B8-4B86-B2FD-CC47788A0243}" presName="Parent" presStyleLbl="node0" presStyleIdx="5" presStyleCnt="6">
        <dgm:presLayoutVars>
          <dgm:bulletEnabled val="1"/>
        </dgm:presLayoutVars>
      </dgm:prSet>
      <dgm:spPr/>
    </dgm:pt>
  </dgm:ptLst>
  <dgm:cxnLst>
    <dgm:cxn modelId="{D617AF09-9D96-491D-A065-435FBD3FF3D2}" type="presOf" srcId="{6ECCEC13-10CE-4436-AA36-9933402B3E1C}" destId="{E1B4DF9F-4488-4D5E-BD0A-3396A78DD4BE}" srcOrd="0" destOrd="0" presId="urn:microsoft.com/office/officeart/2008/layout/BendingPictureCaption"/>
    <dgm:cxn modelId="{29D05313-1383-4EA6-9501-A5B152E954FD}" srcId="{C28254B8-63E5-41B7-A028-C17D007863BC}" destId="{6CDA9E90-11B8-4B86-B2FD-CC47788A0243}" srcOrd="5" destOrd="0" parTransId="{A4F1704B-E28E-4BBA-B8AB-224FA161EE77}" sibTransId="{F2379F79-F632-4453-8026-1AC752C4B824}"/>
    <dgm:cxn modelId="{C66B3D38-307B-4F06-86AD-6AD8280F0CAA}" type="presOf" srcId="{7FB052B2-0AD5-4509-845B-1CDBAFA82470}" destId="{34B30D70-9E4C-4F16-A2F9-B6A2E9D5151E}" srcOrd="0" destOrd="0" presId="urn:microsoft.com/office/officeart/2008/layout/BendingPictureCaption"/>
    <dgm:cxn modelId="{4B085F43-FB60-4A8A-A683-6F696A8D64C7}" srcId="{C28254B8-63E5-41B7-A028-C17D007863BC}" destId="{7FB052B2-0AD5-4509-845B-1CDBAFA82470}" srcOrd="4" destOrd="0" parTransId="{40599B67-D707-41F1-8A1A-A28A806F9769}" sibTransId="{BB10DD04-1314-452D-B481-F4306C1B7B7F}"/>
    <dgm:cxn modelId="{F30AB264-75BA-4C10-B82C-56EC5FAA97DD}" type="presOf" srcId="{499874A1-684E-48EF-882B-2A2E2D4A30E6}" destId="{FDE55E1F-9553-4573-A007-8D4F8B6CEC68}" srcOrd="0" destOrd="0" presId="urn:microsoft.com/office/officeart/2008/layout/BendingPictureCaption"/>
    <dgm:cxn modelId="{25A84848-D31D-46BF-980B-61374F4958BB}" type="presOf" srcId="{BB6C8BE6-B4CB-47C0-B41B-B4E36317D597}" destId="{00068166-C234-43B4-AB7F-8FD53D132FC7}" srcOrd="0" destOrd="0" presId="urn:microsoft.com/office/officeart/2008/layout/BendingPictureCaption"/>
    <dgm:cxn modelId="{7F94A94B-4915-4EDD-B9D9-DE546B1ACAA3}" srcId="{C28254B8-63E5-41B7-A028-C17D007863BC}" destId="{BB6C8BE6-B4CB-47C0-B41B-B4E36317D597}" srcOrd="2" destOrd="0" parTransId="{F2B3B8B2-5CB2-40EC-8B3A-69570D67DEA9}" sibTransId="{77AA5052-D913-4375-B4C2-1C12CCE91449}"/>
    <dgm:cxn modelId="{92443155-F7BD-4092-A012-4999CD517643}" srcId="{C28254B8-63E5-41B7-A028-C17D007863BC}" destId="{499874A1-684E-48EF-882B-2A2E2D4A30E6}" srcOrd="3" destOrd="0" parTransId="{A6D49790-7D39-4B6D-AFB7-DBC354EA7734}" sibTransId="{6B96AC02-CDCF-4047-A1B1-AD17B1D76BDA}"/>
    <dgm:cxn modelId="{EC262458-712A-405D-8CE9-75D3E7A9A748}" srcId="{C28254B8-63E5-41B7-A028-C17D007863BC}" destId="{45263132-EEFE-4F8F-9177-9E83AC185D7C}" srcOrd="0" destOrd="0" parTransId="{7755DD1A-13D0-43DB-B64A-A4B9DA500FF1}" sibTransId="{C760D28D-D605-424E-9319-DB8D194F8863}"/>
    <dgm:cxn modelId="{9283028A-7E34-4A6D-BF06-94CE190DC401}" type="presOf" srcId="{C28254B8-63E5-41B7-A028-C17D007863BC}" destId="{746CB31F-7DD3-4738-B327-BF9CD199CB50}" srcOrd="0" destOrd="0" presId="urn:microsoft.com/office/officeart/2008/layout/BendingPictureCaption"/>
    <dgm:cxn modelId="{1E58FE9C-3CE4-446B-95EB-2A0F689CF9A1}" type="presOf" srcId="{45263132-EEFE-4F8F-9177-9E83AC185D7C}" destId="{A10DDF50-5F58-4553-9055-F691FE2271AE}" srcOrd="0" destOrd="0" presId="urn:microsoft.com/office/officeart/2008/layout/BendingPictureCaption"/>
    <dgm:cxn modelId="{E994A6BB-66CA-4142-AD96-73CC9A55722A}" type="presOf" srcId="{6CDA9E90-11B8-4B86-B2FD-CC47788A0243}" destId="{0E874431-69B8-45A2-8587-C24F06E8190A}" srcOrd="0" destOrd="0" presId="urn:microsoft.com/office/officeart/2008/layout/BendingPictureCaption"/>
    <dgm:cxn modelId="{05A054F4-3839-45C3-931D-23FE4D5930C6}" srcId="{C28254B8-63E5-41B7-A028-C17D007863BC}" destId="{6ECCEC13-10CE-4436-AA36-9933402B3E1C}" srcOrd="1" destOrd="0" parTransId="{C2DB4AA4-CE4C-4D3C-89E9-376944B59FF2}" sibTransId="{664EB7EC-7730-4AD1-A2A7-AFCF7AB65F10}"/>
    <dgm:cxn modelId="{D5EAF3E0-541F-4C93-875A-BC2DCCBD4E50}" type="presParOf" srcId="{746CB31F-7DD3-4738-B327-BF9CD199CB50}" destId="{ED5AAB84-B121-4E1B-9D11-E1B296E8D990}" srcOrd="0" destOrd="0" presId="urn:microsoft.com/office/officeart/2008/layout/BendingPictureCaption"/>
    <dgm:cxn modelId="{6275F969-F75A-49B5-B572-5A158790A504}" type="presParOf" srcId="{ED5AAB84-B121-4E1B-9D11-E1B296E8D990}" destId="{F111CA17-664D-4B11-A4C0-1EBBCB03982F}" srcOrd="0" destOrd="0" presId="urn:microsoft.com/office/officeart/2008/layout/BendingPictureCaption"/>
    <dgm:cxn modelId="{29029A95-8454-4524-84FE-33E6E4AE148D}" type="presParOf" srcId="{ED5AAB84-B121-4E1B-9D11-E1B296E8D990}" destId="{A10DDF50-5F58-4553-9055-F691FE2271AE}" srcOrd="1" destOrd="0" presId="urn:microsoft.com/office/officeart/2008/layout/BendingPictureCaption"/>
    <dgm:cxn modelId="{0F78E002-8C58-4C3B-855F-C877B691E9B4}" type="presParOf" srcId="{746CB31F-7DD3-4738-B327-BF9CD199CB50}" destId="{8B357944-0DDC-4165-A346-B9942FF9EEAA}" srcOrd="1" destOrd="0" presId="urn:microsoft.com/office/officeart/2008/layout/BendingPictureCaption"/>
    <dgm:cxn modelId="{5B188D91-8CEB-4352-AA51-9F8D02571525}" type="presParOf" srcId="{746CB31F-7DD3-4738-B327-BF9CD199CB50}" destId="{65A6ED05-99C1-4CF5-9F6F-1EBBE8E07465}" srcOrd="2" destOrd="0" presId="urn:microsoft.com/office/officeart/2008/layout/BendingPictureCaption"/>
    <dgm:cxn modelId="{CA284137-AEDD-44C9-BD3B-BEE5596903F7}" type="presParOf" srcId="{65A6ED05-99C1-4CF5-9F6F-1EBBE8E07465}" destId="{BCEEEFF3-EA3B-4116-9B55-B17036EA459F}" srcOrd="0" destOrd="0" presId="urn:microsoft.com/office/officeart/2008/layout/BendingPictureCaption"/>
    <dgm:cxn modelId="{9803E57F-FB21-4590-B9A7-CF3DEFF4EE33}" type="presParOf" srcId="{65A6ED05-99C1-4CF5-9F6F-1EBBE8E07465}" destId="{E1B4DF9F-4488-4D5E-BD0A-3396A78DD4BE}" srcOrd="1" destOrd="0" presId="urn:microsoft.com/office/officeart/2008/layout/BendingPictureCaption"/>
    <dgm:cxn modelId="{442A1C03-76CD-4E92-ADA7-551B03053AE5}" type="presParOf" srcId="{746CB31F-7DD3-4738-B327-BF9CD199CB50}" destId="{9341AAE9-0029-4838-A936-BAEC095A3CB6}" srcOrd="3" destOrd="0" presId="urn:microsoft.com/office/officeart/2008/layout/BendingPictureCaption"/>
    <dgm:cxn modelId="{7A9A4F89-E5C5-469A-AA31-1C34E8EB169E}" type="presParOf" srcId="{746CB31F-7DD3-4738-B327-BF9CD199CB50}" destId="{4DA0DC4F-7C0D-4C9E-886F-91A66317BCF8}" srcOrd="4" destOrd="0" presId="urn:microsoft.com/office/officeart/2008/layout/BendingPictureCaption"/>
    <dgm:cxn modelId="{812D14F1-7ACA-42A2-974B-0127685CA729}" type="presParOf" srcId="{4DA0DC4F-7C0D-4C9E-886F-91A66317BCF8}" destId="{415E3300-B68D-4518-818E-346520B2C93F}" srcOrd="0" destOrd="0" presId="urn:microsoft.com/office/officeart/2008/layout/BendingPictureCaption"/>
    <dgm:cxn modelId="{3A2E42D5-8080-4F2B-A01A-4C40FEC45C6D}" type="presParOf" srcId="{4DA0DC4F-7C0D-4C9E-886F-91A66317BCF8}" destId="{00068166-C234-43B4-AB7F-8FD53D132FC7}" srcOrd="1" destOrd="0" presId="urn:microsoft.com/office/officeart/2008/layout/BendingPictureCaption"/>
    <dgm:cxn modelId="{B40CDE88-9706-4CA0-8E18-959872401266}" type="presParOf" srcId="{746CB31F-7DD3-4738-B327-BF9CD199CB50}" destId="{C4C26D9B-24C3-430B-A200-A02DA055CA8A}" srcOrd="5" destOrd="0" presId="urn:microsoft.com/office/officeart/2008/layout/BendingPictureCaption"/>
    <dgm:cxn modelId="{66B7B537-4468-4F36-B7B9-7CBB0C90A3B2}" type="presParOf" srcId="{746CB31F-7DD3-4738-B327-BF9CD199CB50}" destId="{704AC77F-4CF8-4CD6-AAA4-06FA659B4AE1}" srcOrd="6" destOrd="0" presId="urn:microsoft.com/office/officeart/2008/layout/BendingPictureCaption"/>
    <dgm:cxn modelId="{BBCB4504-71A5-4A49-A64E-6F694951275F}" type="presParOf" srcId="{704AC77F-4CF8-4CD6-AAA4-06FA659B4AE1}" destId="{90772167-28FE-461A-8B23-D82E80C23E8A}" srcOrd="0" destOrd="0" presId="urn:microsoft.com/office/officeart/2008/layout/BendingPictureCaption"/>
    <dgm:cxn modelId="{4E702A02-80DD-4ABE-AAC5-631E0DBE0B05}" type="presParOf" srcId="{704AC77F-4CF8-4CD6-AAA4-06FA659B4AE1}" destId="{FDE55E1F-9553-4573-A007-8D4F8B6CEC68}" srcOrd="1" destOrd="0" presId="urn:microsoft.com/office/officeart/2008/layout/BendingPictureCaption"/>
    <dgm:cxn modelId="{8747B2A5-98F0-4450-BDDF-537D5996CE5F}" type="presParOf" srcId="{746CB31F-7DD3-4738-B327-BF9CD199CB50}" destId="{A4056560-B61F-4B54-AE36-E1D6F0141994}" srcOrd="7" destOrd="0" presId="urn:microsoft.com/office/officeart/2008/layout/BendingPictureCaption"/>
    <dgm:cxn modelId="{4F5EC1C2-687F-465C-9CA0-BE84A748D3D9}" type="presParOf" srcId="{746CB31F-7DD3-4738-B327-BF9CD199CB50}" destId="{0E7E08A2-F3DE-4E40-908C-BC483EDE4B56}" srcOrd="8" destOrd="0" presId="urn:microsoft.com/office/officeart/2008/layout/BendingPictureCaption"/>
    <dgm:cxn modelId="{EE9D1F3C-6365-4BA0-B02B-BD8E38E4FFD5}" type="presParOf" srcId="{0E7E08A2-F3DE-4E40-908C-BC483EDE4B56}" destId="{C3B9B811-ECC7-40C5-B400-1781FB2A7E10}" srcOrd="0" destOrd="0" presId="urn:microsoft.com/office/officeart/2008/layout/BendingPictureCaption"/>
    <dgm:cxn modelId="{F8432284-50CD-4A40-8292-244332D8E430}" type="presParOf" srcId="{0E7E08A2-F3DE-4E40-908C-BC483EDE4B56}" destId="{34B30D70-9E4C-4F16-A2F9-B6A2E9D5151E}" srcOrd="1" destOrd="0" presId="urn:microsoft.com/office/officeart/2008/layout/BendingPictureCaption"/>
    <dgm:cxn modelId="{0141F3AF-F5BE-4697-993F-D51D8D4E4C76}" type="presParOf" srcId="{746CB31F-7DD3-4738-B327-BF9CD199CB50}" destId="{A00369F3-E686-4CF7-B9CA-97D09B0D5B9A}" srcOrd="9" destOrd="0" presId="urn:microsoft.com/office/officeart/2008/layout/BendingPictureCaption"/>
    <dgm:cxn modelId="{EC87ED37-B7CE-40C4-AF13-49926FD57448}" type="presParOf" srcId="{746CB31F-7DD3-4738-B327-BF9CD199CB50}" destId="{E0A98BCA-3692-4C51-B2C5-F71693D9728B}" srcOrd="10" destOrd="0" presId="urn:microsoft.com/office/officeart/2008/layout/BendingPictureCaption"/>
    <dgm:cxn modelId="{64210773-BD98-43B2-A1C0-04B899697009}" type="presParOf" srcId="{E0A98BCA-3692-4C51-B2C5-F71693D9728B}" destId="{202B4EF8-8548-4AE3-9B09-0446D6DFE5D3}" srcOrd="0" destOrd="0" presId="urn:microsoft.com/office/officeart/2008/layout/BendingPictureCaption"/>
    <dgm:cxn modelId="{BC0E042A-135C-4BBE-BA1B-577F64744791}" type="presParOf" srcId="{E0A98BCA-3692-4C51-B2C5-F71693D9728B}" destId="{0E874431-69B8-45A2-8587-C24F06E8190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8254B8-63E5-41B7-A028-C17D00786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63132-EEFE-4F8F-9177-9E83AC185D7C}">
      <dgm:prSet phldrT="[Text]" custT="1"/>
      <dgm:spPr/>
      <dgm:t>
        <a:bodyPr/>
        <a:lstStyle/>
        <a:p>
          <a:r>
            <a:rPr lang="sr-Cyrl-RS" sz="1400" b="1" dirty="0">
              <a:latin typeface="Arial Narrow" pitchFamily="34" charset="0"/>
              <a:ea typeface="Times New Roman"/>
              <a:cs typeface="Rod" pitchFamily="49" charset="-79"/>
            </a:rPr>
            <a:t>Реконструкција школских терена</a:t>
          </a:r>
          <a:endParaRPr lang="en-US" sz="1400" dirty="0"/>
        </a:p>
      </dgm:t>
    </dgm:pt>
    <dgm:pt modelId="{7755DD1A-13D0-43DB-B64A-A4B9DA500FF1}" type="parTrans" cxnId="{EC262458-712A-405D-8CE9-75D3E7A9A748}">
      <dgm:prSet/>
      <dgm:spPr/>
      <dgm:t>
        <a:bodyPr/>
        <a:lstStyle/>
        <a:p>
          <a:endParaRPr lang="en-US"/>
        </a:p>
      </dgm:t>
    </dgm:pt>
    <dgm:pt modelId="{C760D28D-D605-424E-9319-DB8D194F8863}" type="sibTrans" cxnId="{EC262458-712A-405D-8CE9-75D3E7A9A748}">
      <dgm:prSet/>
      <dgm:spPr/>
      <dgm:t>
        <a:bodyPr/>
        <a:lstStyle/>
        <a:p>
          <a:endParaRPr lang="en-US"/>
        </a:p>
      </dgm:t>
    </dgm:pt>
    <dgm:pt modelId="{6ECCEC13-10CE-4436-AA36-9933402B3E1C}">
      <dgm:prSet phldrT="[Text]" custT="1"/>
      <dgm:spPr/>
      <dgm:t>
        <a:bodyPr/>
        <a:lstStyle/>
        <a:p>
          <a:r>
            <a:rPr lang="sr-Cyrl-RS" sz="1200" b="1" dirty="0"/>
            <a:t>Куповина мини буса за потребе грађане општине Алибунар</a:t>
          </a:r>
          <a:endParaRPr lang="en-US" sz="1200" b="1" dirty="0"/>
        </a:p>
      </dgm:t>
    </dgm:pt>
    <dgm:pt modelId="{C2DB4AA4-CE4C-4D3C-89E9-376944B59FF2}" type="parTrans" cxnId="{05A054F4-3839-45C3-931D-23FE4D5930C6}">
      <dgm:prSet/>
      <dgm:spPr/>
      <dgm:t>
        <a:bodyPr/>
        <a:lstStyle/>
        <a:p>
          <a:endParaRPr lang="en-US"/>
        </a:p>
      </dgm:t>
    </dgm:pt>
    <dgm:pt modelId="{664EB7EC-7730-4AD1-A2A7-AFCF7AB65F10}" type="sibTrans" cxnId="{05A054F4-3839-45C3-931D-23FE4D5930C6}">
      <dgm:prSet/>
      <dgm:spPr/>
      <dgm:t>
        <a:bodyPr/>
        <a:lstStyle/>
        <a:p>
          <a:endParaRPr lang="en-US"/>
        </a:p>
      </dgm:t>
    </dgm:pt>
    <dgm:pt modelId="{6CDA9E90-11B8-4B86-B2FD-CC47788A0243}">
      <dgm:prSet phldrT="[Text]"/>
      <dgm:spPr/>
      <dgm:t>
        <a:bodyPr/>
        <a:lstStyle/>
        <a:p>
          <a:r>
            <a:rPr lang="sr-Cyrl-RS" b="1" dirty="0"/>
            <a:t>Суфинансирање спортских клубова и НВО</a:t>
          </a:r>
          <a:endParaRPr lang="en-US" b="1" dirty="0"/>
        </a:p>
      </dgm:t>
    </dgm:pt>
    <dgm:pt modelId="{A4F1704B-E28E-4BBA-B8AB-224FA161EE77}" type="parTrans" cxnId="{29D05313-1383-4EA6-9501-A5B152E954FD}">
      <dgm:prSet/>
      <dgm:spPr/>
      <dgm:t>
        <a:bodyPr/>
        <a:lstStyle/>
        <a:p>
          <a:endParaRPr lang="en-US"/>
        </a:p>
      </dgm:t>
    </dgm:pt>
    <dgm:pt modelId="{F2379F79-F632-4453-8026-1AC752C4B824}" type="sibTrans" cxnId="{29D05313-1383-4EA6-9501-A5B152E954FD}">
      <dgm:prSet/>
      <dgm:spPr/>
      <dgm:t>
        <a:bodyPr/>
        <a:lstStyle/>
        <a:p>
          <a:endParaRPr lang="en-US"/>
        </a:p>
      </dgm:t>
    </dgm:pt>
    <dgm:pt modelId="{BB6C8BE6-B4CB-47C0-B41B-B4E36317D597}">
      <dgm:prSet phldrT="[Text]" custT="1"/>
      <dgm:spPr/>
      <dgm:t>
        <a:bodyPr/>
        <a:lstStyle/>
        <a:p>
          <a:r>
            <a:rPr lang="sr-Cyrl-RS" sz="1200" b="1" dirty="0"/>
            <a:t>Изградња капела на теријторији општине Алибунар</a:t>
          </a:r>
          <a:endParaRPr lang="en-US" sz="1200" dirty="0"/>
        </a:p>
      </dgm:t>
    </dgm:pt>
    <dgm:pt modelId="{F2B3B8B2-5CB2-40EC-8B3A-69570D67DEA9}" type="parTrans" cxnId="{7F94A94B-4915-4EDD-B9D9-DE546B1ACAA3}">
      <dgm:prSet/>
      <dgm:spPr/>
      <dgm:t>
        <a:bodyPr/>
        <a:lstStyle/>
        <a:p>
          <a:endParaRPr lang="en-US"/>
        </a:p>
      </dgm:t>
    </dgm:pt>
    <dgm:pt modelId="{77AA5052-D913-4375-B4C2-1C12CCE91449}" type="sibTrans" cxnId="{7F94A94B-4915-4EDD-B9D9-DE546B1ACAA3}">
      <dgm:prSet/>
      <dgm:spPr/>
      <dgm:t>
        <a:bodyPr/>
        <a:lstStyle/>
        <a:p>
          <a:endParaRPr lang="en-US"/>
        </a:p>
      </dgm:t>
    </dgm:pt>
    <dgm:pt modelId="{7FB052B2-0AD5-4509-845B-1CDBAFA82470}">
      <dgm:prSet phldrT="[Text]"/>
      <dgm:spPr/>
      <dgm:t>
        <a:bodyPr/>
        <a:lstStyle/>
        <a:p>
          <a:r>
            <a:rPr lang="sr-Cyrl-RS" b="1" dirty="0"/>
            <a:t>Опремање Дома здравља Алибунар</a:t>
          </a:r>
          <a:endParaRPr lang="en-US" b="1" dirty="0"/>
        </a:p>
      </dgm:t>
    </dgm:pt>
    <dgm:pt modelId="{40599B67-D707-41F1-8A1A-A28A806F9769}" type="parTrans" cxnId="{4B085F43-FB60-4A8A-A683-6F696A8D64C7}">
      <dgm:prSet/>
      <dgm:spPr/>
      <dgm:t>
        <a:bodyPr/>
        <a:lstStyle/>
        <a:p>
          <a:endParaRPr lang="en-US"/>
        </a:p>
      </dgm:t>
    </dgm:pt>
    <dgm:pt modelId="{BB10DD04-1314-452D-B481-F4306C1B7B7F}" type="sibTrans" cxnId="{4B085F43-FB60-4A8A-A683-6F696A8D64C7}">
      <dgm:prSet/>
      <dgm:spPr/>
      <dgm:t>
        <a:bodyPr/>
        <a:lstStyle/>
        <a:p>
          <a:endParaRPr lang="en-US"/>
        </a:p>
      </dgm:t>
    </dgm:pt>
    <dgm:pt modelId="{499874A1-684E-48EF-882B-2A2E2D4A30E6}">
      <dgm:prSet/>
      <dgm:spPr/>
      <dgm:t>
        <a:bodyPr/>
        <a:lstStyle/>
        <a:p>
          <a:r>
            <a:rPr lang="sr-Cyrl-RS" b="1" dirty="0"/>
            <a:t>Изградња тематског парка</a:t>
          </a:r>
          <a:endParaRPr lang="en-US" b="1" dirty="0"/>
        </a:p>
      </dgm:t>
    </dgm:pt>
    <dgm:pt modelId="{A6D49790-7D39-4B6D-AFB7-DBC354EA7734}" type="parTrans" cxnId="{92443155-F7BD-4092-A012-4999CD517643}">
      <dgm:prSet/>
      <dgm:spPr/>
      <dgm:t>
        <a:bodyPr/>
        <a:lstStyle/>
        <a:p>
          <a:endParaRPr lang="en-US"/>
        </a:p>
      </dgm:t>
    </dgm:pt>
    <dgm:pt modelId="{6B96AC02-CDCF-4047-A1B1-AD17B1D76BDA}" type="sibTrans" cxnId="{92443155-F7BD-4092-A012-4999CD517643}">
      <dgm:prSet/>
      <dgm:spPr/>
      <dgm:t>
        <a:bodyPr/>
        <a:lstStyle/>
        <a:p>
          <a:endParaRPr lang="en-US"/>
        </a:p>
      </dgm:t>
    </dgm:pt>
    <dgm:pt modelId="{746CB31F-7DD3-4738-B327-BF9CD199CB50}" type="pres">
      <dgm:prSet presAssocID="{C28254B8-63E5-41B7-A028-C17D007863BC}" presName="diagram" presStyleCnt="0">
        <dgm:presLayoutVars>
          <dgm:dir/>
        </dgm:presLayoutVars>
      </dgm:prSet>
      <dgm:spPr/>
    </dgm:pt>
    <dgm:pt modelId="{ED5AAB84-B121-4E1B-9D11-E1B296E8D990}" type="pres">
      <dgm:prSet presAssocID="{45263132-EEFE-4F8F-9177-9E83AC185D7C}" presName="composite" presStyleCnt="0"/>
      <dgm:spPr/>
    </dgm:pt>
    <dgm:pt modelId="{F111CA17-664D-4B11-A4C0-1EBBCB03982F}" type="pres">
      <dgm:prSet presAssocID="{45263132-EEFE-4F8F-9177-9E83AC185D7C}" presName="Image" presStyleLbl="bgShp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A10DDF50-5F58-4553-9055-F691FE2271AE}" type="pres">
      <dgm:prSet presAssocID="{45263132-EEFE-4F8F-9177-9E83AC185D7C}" presName="Parent" presStyleLbl="node0" presStyleIdx="0" presStyleCnt="6">
        <dgm:presLayoutVars>
          <dgm:bulletEnabled val="1"/>
        </dgm:presLayoutVars>
      </dgm:prSet>
      <dgm:spPr/>
    </dgm:pt>
    <dgm:pt modelId="{8B357944-0DDC-4165-A346-B9942FF9EEAA}" type="pres">
      <dgm:prSet presAssocID="{C760D28D-D605-424E-9319-DB8D194F8863}" presName="sibTrans" presStyleCnt="0"/>
      <dgm:spPr/>
    </dgm:pt>
    <dgm:pt modelId="{65A6ED05-99C1-4CF5-9F6F-1EBBE8E07465}" type="pres">
      <dgm:prSet presAssocID="{6ECCEC13-10CE-4436-AA36-9933402B3E1C}" presName="composite" presStyleCnt="0"/>
      <dgm:spPr/>
    </dgm:pt>
    <dgm:pt modelId="{BCEEEFF3-EA3B-4116-9B55-B17036EA459F}" type="pres">
      <dgm:prSet presAssocID="{6ECCEC13-10CE-4436-AA36-9933402B3E1C}" presName="Image" presStyleLbl="bgShp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E1B4DF9F-4488-4D5E-BD0A-3396A78DD4BE}" type="pres">
      <dgm:prSet presAssocID="{6ECCEC13-10CE-4436-AA36-9933402B3E1C}" presName="Parent" presStyleLbl="node0" presStyleIdx="1" presStyleCnt="6">
        <dgm:presLayoutVars>
          <dgm:bulletEnabled val="1"/>
        </dgm:presLayoutVars>
      </dgm:prSet>
      <dgm:spPr/>
    </dgm:pt>
    <dgm:pt modelId="{9341AAE9-0029-4838-A936-BAEC095A3CB6}" type="pres">
      <dgm:prSet presAssocID="{664EB7EC-7730-4AD1-A2A7-AFCF7AB65F10}" presName="sibTrans" presStyleCnt="0"/>
      <dgm:spPr/>
    </dgm:pt>
    <dgm:pt modelId="{4DA0DC4F-7C0D-4C9E-886F-91A66317BCF8}" type="pres">
      <dgm:prSet presAssocID="{BB6C8BE6-B4CB-47C0-B41B-B4E36317D597}" presName="composite" presStyleCnt="0"/>
      <dgm:spPr/>
    </dgm:pt>
    <dgm:pt modelId="{415E3300-B68D-4518-818E-346520B2C93F}" type="pres">
      <dgm:prSet presAssocID="{BB6C8BE6-B4CB-47C0-B41B-B4E36317D597}" presName="Image" presStyleLbl="bgShp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00068166-C234-43B4-AB7F-8FD53D132FC7}" type="pres">
      <dgm:prSet presAssocID="{BB6C8BE6-B4CB-47C0-B41B-B4E36317D597}" presName="Parent" presStyleLbl="node0" presStyleIdx="2" presStyleCnt="6">
        <dgm:presLayoutVars>
          <dgm:bulletEnabled val="1"/>
        </dgm:presLayoutVars>
      </dgm:prSet>
      <dgm:spPr/>
    </dgm:pt>
    <dgm:pt modelId="{C4C26D9B-24C3-430B-A200-A02DA055CA8A}" type="pres">
      <dgm:prSet presAssocID="{77AA5052-D913-4375-B4C2-1C12CCE91449}" presName="sibTrans" presStyleCnt="0"/>
      <dgm:spPr/>
    </dgm:pt>
    <dgm:pt modelId="{704AC77F-4CF8-4CD6-AAA4-06FA659B4AE1}" type="pres">
      <dgm:prSet presAssocID="{499874A1-684E-48EF-882B-2A2E2D4A30E6}" presName="composite" presStyleCnt="0"/>
      <dgm:spPr/>
    </dgm:pt>
    <dgm:pt modelId="{90772167-28FE-461A-8B23-D82E80C23E8A}" type="pres">
      <dgm:prSet presAssocID="{499874A1-684E-48EF-882B-2A2E2D4A30E6}" presName="Image" presStyleLbl="bgShp" presStyleIdx="3" presStyleCnt="6"/>
      <dgm:spPr>
        <a:blipFill>
          <a:blip xmlns:r="http://schemas.openxmlformats.org/officeDocument/2006/relationships" r:embed="rId4"/>
          <a:srcRect/>
          <a:stretch>
            <a:fillRect l="-9000" r="-9000"/>
          </a:stretch>
        </a:blipFill>
      </dgm:spPr>
    </dgm:pt>
    <dgm:pt modelId="{FDE55E1F-9553-4573-A007-8D4F8B6CEC68}" type="pres">
      <dgm:prSet presAssocID="{499874A1-684E-48EF-882B-2A2E2D4A30E6}" presName="Parent" presStyleLbl="node0" presStyleIdx="3" presStyleCnt="6">
        <dgm:presLayoutVars>
          <dgm:bulletEnabled val="1"/>
        </dgm:presLayoutVars>
      </dgm:prSet>
      <dgm:spPr/>
    </dgm:pt>
    <dgm:pt modelId="{A4056560-B61F-4B54-AE36-E1D6F0141994}" type="pres">
      <dgm:prSet presAssocID="{6B96AC02-CDCF-4047-A1B1-AD17B1D76BDA}" presName="sibTrans" presStyleCnt="0"/>
      <dgm:spPr/>
    </dgm:pt>
    <dgm:pt modelId="{0E7E08A2-F3DE-4E40-908C-BC483EDE4B56}" type="pres">
      <dgm:prSet presAssocID="{7FB052B2-0AD5-4509-845B-1CDBAFA82470}" presName="composite" presStyleCnt="0"/>
      <dgm:spPr/>
    </dgm:pt>
    <dgm:pt modelId="{C3B9B811-ECC7-40C5-B400-1781FB2A7E10}" type="pres">
      <dgm:prSet presAssocID="{7FB052B2-0AD5-4509-845B-1CDBAFA82470}" presName="Image" presStyleLbl="bgShp" presStyleIdx="4" presStyleCnt="6" custLinFactNeighborX="-699" custLinFactNeighborY="1429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34B30D70-9E4C-4F16-A2F9-B6A2E9D5151E}" type="pres">
      <dgm:prSet presAssocID="{7FB052B2-0AD5-4509-845B-1CDBAFA82470}" presName="Parent" presStyleLbl="node0" presStyleIdx="4" presStyleCnt="6">
        <dgm:presLayoutVars>
          <dgm:bulletEnabled val="1"/>
        </dgm:presLayoutVars>
      </dgm:prSet>
      <dgm:spPr/>
    </dgm:pt>
    <dgm:pt modelId="{A00369F3-E686-4CF7-B9CA-97D09B0D5B9A}" type="pres">
      <dgm:prSet presAssocID="{BB10DD04-1314-452D-B481-F4306C1B7B7F}" presName="sibTrans" presStyleCnt="0"/>
      <dgm:spPr/>
    </dgm:pt>
    <dgm:pt modelId="{E0A98BCA-3692-4C51-B2C5-F71693D9728B}" type="pres">
      <dgm:prSet presAssocID="{6CDA9E90-11B8-4B86-B2FD-CC47788A0243}" presName="composite" presStyleCnt="0"/>
      <dgm:spPr/>
    </dgm:pt>
    <dgm:pt modelId="{202B4EF8-8548-4AE3-9B09-0446D6DFE5D3}" type="pres">
      <dgm:prSet presAssocID="{6CDA9E90-11B8-4B86-B2FD-CC47788A0243}" presName="Image" presStyleLbl="bgShp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0E874431-69B8-45A2-8587-C24F06E8190A}" type="pres">
      <dgm:prSet presAssocID="{6CDA9E90-11B8-4B86-B2FD-CC47788A0243}" presName="Parent" presStyleLbl="node0" presStyleIdx="5" presStyleCnt="6">
        <dgm:presLayoutVars>
          <dgm:bulletEnabled val="1"/>
        </dgm:presLayoutVars>
      </dgm:prSet>
      <dgm:spPr/>
    </dgm:pt>
  </dgm:ptLst>
  <dgm:cxnLst>
    <dgm:cxn modelId="{D617AF09-9D96-491D-A065-435FBD3FF3D2}" type="presOf" srcId="{6ECCEC13-10CE-4436-AA36-9933402B3E1C}" destId="{E1B4DF9F-4488-4D5E-BD0A-3396A78DD4BE}" srcOrd="0" destOrd="0" presId="urn:microsoft.com/office/officeart/2008/layout/BendingPictureCaption"/>
    <dgm:cxn modelId="{29D05313-1383-4EA6-9501-A5B152E954FD}" srcId="{C28254B8-63E5-41B7-A028-C17D007863BC}" destId="{6CDA9E90-11B8-4B86-B2FD-CC47788A0243}" srcOrd="5" destOrd="0" parTransId="{A4F1704B-E28E-4BBA-B8AB-224FA161EE77}" sibTransId="{F2379F79-F632-4453-8026-1AC752C4B824}"/>
    <dgm:cxn modelId="{C66B3D38-307B-4F06-86AD-6AD8280F0CAA}" type="presOf" srcId="{7FB052B2-0AD5-4509-845B-1CDBAFA82470}" destId="{34B30D70-9E4C-4F16-A2F9-B6A2E9D5151E}" srcOrd="0" destOrd="0" presId="urn:microsoft.com/office/officeart/2008/layout/BendingPictureCaption"/>
    <dgm:cxn modelId="{4B085F43-FB60-4A8A-A683-6F696A8D64C7}" srcId="{C28254B8-63E5-41B7-A028-C17D007863BC}" destId="{7FB052B2-0AD5-4509-845B-1CDBAFA82470}" srcOrd="4" destOrd="0" parTransId="{40599B67-D707-41F1-8A1A-A28A806F9769}" sibTransId="{BB10DD04-1314-452D-B481-F4306C1B7B7F}"/>
    <dgm:cxn modelId="{F30AB264-75BA-4C10-B82C-56EC5FAA97DD}" type="presOf" srcId="{499874A1-684E-48EF-882B-2A2E2D4A30E6}" destId="{FDE55E1F-9553-4573-A007-8D4F8B6CEC68}" srcOrd="0" destOrd="0" presId="urn:microsoft.com/office/officeart/2008/layout/BendingPictureCaption"/>
    <dgm:cxn modelId="{25A84848-D31D-46BF-980B-61374F4958BB}" type="presOf" srcId="{BB6C8BE6-B4CB-47C0-B41B-B4E36317D597}" destId="{00068166-C234-43B4-AB7F-8FD53D132FC7}" srcOrd="0" destOrd="0" presId="urn:microsoft.com/office/officeart/2008/layout/BendingPictureCaption"/>
    <dgm:cxn modelId="{7F94A94B-4915-4EDD-B9D9-DE546B1ACAA3}" srcId="{C28254B8-63E5-41B7-A028-C17D007863BC}" destId="{BB6C8BE6-B4CB-47C0-B41B-B4E36317D597}" srcOrd="2" destOrd="0" parTransId="{F2B3B8B2-5CB2-40EC-8B3A-69570D67DEA9}" sibTransId="{77AA5052-D913-4375-B4C2-1C12CCE91449}"/>
    <dgm:cxn modelId="{92443155-F7BD-4092-A012-4999CD517643}" srcId="{C28254B8-63E5-41B7-A028-C17D007863BC}" destId="{499874A1-684E-48EF-882B-2A2E2D4A30E6}" srcOrd="3" destOrd="0" parTransId="{A6D49790-7D39-4B6D-AFB7-DBC354EA7734}" sibTransId="{6B96AC02-CDCF-4047-A1B1-AD17B1D76BDA}"/>
    <dgm:cxn modelId="{EC262458-712A-405D-8CE9-75D3E7A9A748}" srcId="{C28254B8-63E5-41B7-A028-C17D007863BC}" destId="{45263132-EEFE-4F8F-9177-9E83AC185D7C}" srcOrd="0" destOrd="0" parTransId="{7755DD1A-13D0-43DB-B64A-A4B9DA500FF1}" sibTransId="{C760D28D-D605-424E-9319-DB8D194F8863}"/>
    <dgm:cxn modelId="{9283028A-7E34-4A6D-BF06-94CE190DC401}" type="presOf" srcId="{C28254B8-63E5-41B7-A028-C17D007863BC}" destId="{746CB31F-7DD3-4738-B327-BF9CD199CB50}" srcOrd="0" destOrd="0" presId="urn:microsoft.com/office/officeart/2008/layout/BendingPictureCaption"/>
    <dgm:cxn modelId="{1E58FE9C-3CE4-446B-95EB-2A0F689CF9A1}" type="presOf" srcId="{45263132-EEFE-4F8F-9177-9E83AC185D7C}" destId="{A10DDF50-5F58-4553-9055-F691FE2271AE}" srcOrd="0" destOrd="0" presId="urn:microsoft.com/office/officeart/2008/layout/BendingPictureCaption"/>
    <dgm:cxn modelId="{E994A6BB-66CA-4142-AD96-73CC9A55722A}" type="presOf" srcId="{6CDA9E90-11B8-4B86-B2FD-CC47788A0243}" destId="{0E874431-69B8-45A2-8587-C24F06E8190A}" srcOrd="0" destOrd="0" presId="urn:microsoft.com/office/officeart/2008/layout/BendingPictureCaption"/>
    <dgm:cxn modelId="{05A054F4-3839-45C3-931D-23FE4D5930C6}" srcId="{C28254B8-63E5-41B7-A028-C17D007863BC}" destId="{6ECCEC13-10CE-4436-AA36-9933402B3E1C}" srcOrd="1" destOrd="0" parTransId="{C2DB4AA4-CE4C-4D3C-89E9-376944B59FF2}" sibTransId="{664EB7EC-7730-4AD1-A2A7-AFCF7AB65F10}"/>
    <dgm:cxn modelId="{D5EAF3E0-541F-4C93-875A-BC2DCCBD4E50}" type="presParOf" srcId="{746CB31F-7DD3-4738-B327-BF9CD199CB50}" destId="{ED5AAB84-B121-4E1B-9D11-E1B296E8D990}" srcOrd="0" destOrd="0" presId="urn:microsoft.com/office/officeart/2008/layout/BendingPictureCaption"/>
    <dgm:cxn modelId="{6275F969-F75A-49B5-B572-5A158790A504}" type="presParOf" srcId="{ED5AAB84-B121-4E1B-9D11-E1B296E8D990}" destId="{F111CA17-664D-4B11-A4C0-1EBBCB03982F}" srcOrd="0" destOrd="0" presId="urn:microsoft.com/office/officeart/2008/layout/BendingPictureCaption"/>
    <dgm:cxn modelId="{29029A95-8454-4524-84FE-33E6E4AE148D}" type="presParOf" srcId="{ED5AAB84-B121-4E1B-9D11-E1B296E8D990}" destId="{A10DDF50-5F58-4553-9055-F691FE2271AE}" srcOrd="1" destOrd="0" presId="urn:microsoft.com/office/officeart/2008/layout/BendingPictureCaption"/>
    <dgm:cxn modelId="{0F78E002-8C58-4C3B-855F-C877B691E9B4}" type="presParOf" srcId="{746CB31F-7DD3-4738-B327-BF9CD199CB50}" destId="{8B357944-0DDC-4165-A346-B9942FF9EEAA}" srcOrd="1" destOrd="0" presId="urn:microsoft.com/office/officeart/2008/layout/BendingPictureCaption"/>
    <dgm:cxn modelId="{5B188D91-8CEB-4352-AA51-9F8D02571525}" type="presParOf" srcId="{746CB31F-7DD3-4738-B327-BF9CD199CB50}" destId="{65A6ED05-99C1-4CF5-9F6F-1EBBE8E07465}" srcOrd="2" destOrd="0" presId="urn:microsoft.com/office/officeart/2008/layout/BendingPictureCaption"/>
    <dgm:cxn modelId="{CA284137-AEDD-44C9-BD3B-BEE5596903F7}" type="presParOf" srcId="{65A6ED05-99C1-4CF5-9F6F-1EBBE8E07465}" destId="{BCEEEFF3-EA3B-4116-9B55-B17036EA459F}" srcOrd="0" destOrd="0" presId="urn:microsoft.com/office/officeart/2008/layout/BendingPictureCaption"/>
    <dgm:cxn modelId="{9803E57F-FB21-4590-B9A7-CF3DEFF4EE33}" type="presParOf" srcId="{65A6ED05-99C1-4CF5-9F6F-1EBBE8E07465}" destId="{E1B4DF9F-4488-4D5E-BD0A-3396A78DD4BE}" srcOrd="1" destOrd="0" presId="urn:microsoft.com/office/officeart/2008/layout/BendingPictureCaption"/>
    <dgm:cxn modelId="{442A1C03-76CD-4E92-ADA7-551B03053AE5}" type="presParOf" srcId="{746CB31F-7DD3-4738-B327-BF9CD199CB50}" destId="{9341AAE9-0029-4838-A936-BAEC095A3CB6}" srcOrd="3" destOrd="0" presId="urn:microsoft.com/office/officeart/2008/layout/BendingPictureCaption"/>
    <dgm:cxn modelId="{7A9A4F89-E5C5-469A-AA31-1C34E8EB169E}" type="presParOf" srcId="{746CB31F-7DD3-4738-B327-BF9CD199CB50}" destId="{4DA0DC4F-7C0D-4C9E-886F-91A66317BCF8}" srcOrd="4" destOrd="0" presId="urn:microsoft.com/office/officeart/2008/layout/BendingPictureCaption"/>
    <dgm:cxn modelId="{812D14F1-7ACA-42A2-974B-0127685CA729}" type="presParOf" srcId="{4DA0DC4F-7C0D-4C9E-886F-91A66317BCF8}" destId="{415E3300-B68D-4518-818E-346520B2C93F}" srcOrd="0" destOrd="0" presId="urn:microsoft.com/office/officeart/2008/layout/BendingPictureCaption"/>
    <dgm:cxn modelId="{3A2E42D5-8080-4F2B-A01A-4C40FEC45C6D}" type="presParOf" srcId="{4DA0DC4F-7C0D-4C9E-886F-91A66317BCF8}" destId="{00068166-C234-43B4-AB7F-8FD53D132FC7}" srcOrd="1" destOrd="0" presId="urn:microsoft.com/office/officeart/2008/layout/BendingPictureCaption"/>
    <dgm:cxn modelId="{B40CDE88-9706-4CA0-8E18-959872401266}" type="presParOf" srcId="{746CB31F-7DD3-4738-B327-BF9CD199CB50}" destId="{C4C26D9B-24C3-430B-A200-A02DA055CA8A}" srcOrd="5" destOrd="0" presId="urn:microsoft.com/office/officeart/2008/layout/BendingPictureCaption"/>
    <dgm:cxn modelId="{66B7B537-4468-4F36-B7B9-7CBB0C90A3B2}" type="presParOf" srcId="{746CB31F-7DD3-4738-B327-BF9CD199CB50}" destId="{704AC77F-4CF8-4CD6-AAA4-06FA659B4AE1}" srcOrd="6" destOrd="0" presId="urn:microsoft.com/office/officeart/2008/layout/BendingPictureCaption"/>
    <dgm:cxn modelId="{BBCB4504-71A5-4A49-A64E-6F694951275F}" type="presParOf" srcId="{704AC77F-4CF8-4CD6-AAA4-06FA659B4AE1}" destId="{90772167-28FE-461A-8B23-D82E80C23E8A}" srcOrd="0" destOrd="0" presId="urn:microsoft.com/office/officeart/2008/layout/BendingPictureCaption"/>
    <dgm:cxn modelId="{4E702A02-80DD-4ABE-AAC5-631E0DBE0B05}" type="presParOf" srcId="{704AC77F-4CF8-4CD6-AAA4-06FA659B4AE1}" destId="{FDE55E1F-9553-4573-A007-8D4F8B6CEC68}" srcOrd="1" destOrd="0" presId="urn:microsoft.com/office/officeart/2008/layout/BendingPictureCaption"/>
    <dgm:cxn modelId="{8747B2A5-98F0-4450-BDDF-537D5996CE5F}" type="presParOf" srcId="{746CB31F-7DD3-4738-B327-BF9CD199CB50}" destId="{A4056560-B61F-4B54-AE36-E1D6F0141994}" srcOrd="7" destOrd="0" presId="urn:microsoft.com/office/officeart/2008/layout/BendingPictureCaption"/>
    <dgm:cxn modelId="{4F5EC1C2-687F-465C-9CA0-BE84A748D3D9}" type="presParOf" srcId="{746CB31F-7DD3-4738-B327-BF9CD199CB50}" destId="{0E7E08A2-F3DE-4E40-908C-BC483EDE4B56}" srcOrd="8" destOrd="0" presId="urn:microsoft.com/office/officeart/2008/layout/BendingPictureCaption"/>
    <dgm:cxn modelId="{EE9D1F3C-6365-4BA0-B02B-BD8E38E4FFD5}" type="presParOf" srcId="{0E7E08A2-F3DE-4E40-908C-BC483EDE4B56}" destId="{C3B9B811-ECC7-40C5-B400-1781FB2A7E10}" srcOrd="0" destOrd="0" presId="urn:microsoft.com/office/officeart/2008/layout/BendingPictureCaption"/>
    <dgm:cxn modelId="{F8432284-50CD-4A40-8292-244332D8E430}" type="presParOf" srcId="{0E7E08A2-F3DE-4E40-908C-BC483EDE4B56}" destId="{34B30D70-9E4C-4F16-A2F9-B6A2E9D5151E}" srcOrd="1" destOrd="0" presId="urn:microsoft.com/office/officeart/2008/layout/BendingPictureCaption"/>
    <dgm:cxn modelId="{0141F3AF-F5BE-4697-993F-D51D8D4E4C76}" type="presParOf" srcId="{746CB31F-7DD3-4738-B327-BF9CD199CB50}" destId="{A00369F3-E686-4CF7-B9CA-97D09B0D5B9A}" srcOrd="9" destOrd="0" presId="urn:microsoft.com/office/officeart/2008/layout/BendingPictureCaption"/>
    <dgm:cxn modelId="{EC87ED37-B7CE-40C4-AF13-49926FD57448}" type="presParOf" srcId="{746CB31F-7DD3-4738-B327-BF9CD199CB50}" destId="{E0A98BCA-3692-4C51-B2C5-F71693D9728B}" srcOrd="10" destOrd="0" presId="urn:microsoft.com/office/officeart/2008/layout/BendingPictureCaption"/>
    <dgm:cxn modelId="{64210773-BD98-43B2-A1C0-04B899697009}" type="presParOf" srcId="{E0A98BCA-3692-4C51-B2C5-F71693D9728B}" destId="{202B4EF8-8548-4AE3-9B09-0446D6DFE5D3}" srcOrd="0" destOrd="0" presId="urn:microsoft.com/office/officeart/2008/layout/BendingPictureCaption"/>
    <dgm:cxn modelId="{BC0E042A-135C-4BBE-BA1B-577F64744791}" type="presParOf" srcId="{E0A98BCA-3692-4C51-B2C5-F71693D9728B}" destId="{0E874431-69B8-45A2-8587-C24F06E8190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188503" y="473437"/>
          <a:ext cx="3277819" cy="32777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</dsp:txBody>
      <dsp:txXfrm>
        <a:off x="1668528" y="953452"/>
        <a:ext cx="2317769" cy="2317718"/>
      </dsp:txXfrm>
    </dsp:sp>
    <dsp:sp modelId="{6AE34D3E-FD5D-4402-89AF-BF559D3EC92D}">
      <dsp:nvSpPr>
        <dsp:cNvPr id="0" name=""/>
        <dsp:cNvSpPr/>
      </dsp:nvSpPr>
      <dsp:spPr>
        <a:xfrm>
          <a:off x="3058755" y="324100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195562" y="350765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677243" y="180368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414152" y="3788711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270543" y="842184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438439" y="235354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01326" y="735857"/>
          <a:ext cx="2063988" cy="1990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Предшколска установа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Месне заједнице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Установе културе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/>
            <a:t>Туристичка организација </a:t>
          </a:r>
          <a:endParaRPr lang="sr-Cyrl-RS" sz="1100" kern="1200" dirty="0"/>
        </a:p>
      </dsp:txBody>
      <dsp:txXfrm>
        <a:off x="100938" y="1027363"/>
        <a:ext cx="1459460" cy="1407514"/>
      </dsp:txXfrm>
    </dsp:sp>
    <dsp:sp modelId="{D4397D2C-6DDE-4A42-9855-5F94ADD7F1F8}">
      <dsp:nvSpPr>
        <dsp:cNvPr id="0" name=""/>
        <dsp:cNvSpPr/>
      </dsp:nvSpPr>
      <dsp:spPr>
        <a:xfrm>
          <a:off x="2689947" y="853671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289343" y="2787773"/>
          <a:ext cx="658977" cy="6589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639683" y="255017"/>
          <a:ext cx="1657643" cy="16985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Центар за социјални рад</a:t>
          </a:r>
        </a:p>
      </dsp:txBody>
      <dsp:txXfrm>
        <a:off x="4882439" y="503763"/>
        <a:ext cx="1172131" cy="1201051"/>
      </dsp:txXfrm>
    </dsp:sp>
    <dsp:sp modelId="{4ABBCF6F-E7DA-4CE7-A2F5-6DD06BFAA1FA}">
      <dsp:nvSpPr>
        <dsp:cNvPr id="0" name=""/>
        <dsp:cNvSpPr/>
      </dsp:nvSpPr>
      <dsp:spPr>
        <a:xfrm>
          <a:off x="4207851" y="1357970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38797" y="357198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671050" y="3195960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Закон о финансирању локалне самоуправе,</a:t>
          </a:r>
          <a:endParaRPr lang="sr-Latn-R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Закон о буџетском систему,</a:t>
          </a:r>
          <a:endParaRPr lang="sr-Latn-R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Закон о локалној самоуправи, </a:t>
          </a:r>
          <a:endParaRPr lang="sr-Latn-R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Упутство Министарства финансија за припрему одлуке о буџету за 202</a:t>
          </a:r>
          <a:r>
            <a:rPr lang="sr-Latn-RS" sz="1400" kern="1200"/>
            <a:t>4</a:t>
          </a:r>
          <a:r>
            <a:rPr lang="sr-Cyrl-RS" sz="1400" kern="120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Стратегија развоја</a:t>
          </a:r>
          <a:endParaRPr lang="sr-Latn-R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1839" y="117311"/>
          <a:ext cx="1518127" cy="151812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Средства из буџета општине </a:t>
          </a:r>
          <a:r>
            <a:rPr lang="sr-Latn-RS" sz="1200" kern="1200" dirty="0"/>
            <a:t>890.198.238.00</a:t>
          </a:r>
          <a:endParaRPr lang="en-US" sz="1200" kern="1200" dirty="0"/>
        </a:p>
      </dsp:txBody>
      <dsp:txXfrm>
        <a:off x="224164" y="339636"/>
        <a:ext cx="1073477" cy="1073477"/>
      </dsp:txXfrm>
    </dsp:sp>
    <dsp:sp modelId="{98F3E7AB-6934-48FA-B82F-FBEAF1B2375D}">
      <dsp:nvSpPr>
        <dsp:cNvPr id="0" name=""/>
        <dsp:cNvSpPr/>
      </dsp:nvSpPr>
      <dsp:spPr>
        <a:xfrm>
          <a:off x="1643239" y="436118"/>
          <a:ext cx="880514" cy="880514"/>
        </a:xfrm>
        <a:prstGeom prst="mathPlus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759951" y="772827"/>
        <a:ext cx="647090" cy="207096"/>
      </dsp:txXfrm>
    </dsp:sp>
    <dsp:sp modelId="{2F60A798-586E-4E47-B649-25F047F36835}">
      <dsp:nvSpPr>
        <dsp:cNvPr id="0" name=""/>
        <dsp:cNvSpPr/>
      </dsp:nvSpPr>
      <dsp:spPr>
        <a:xfrm>
          <a:off x="2632965" y="155067"/>
          <a:ext cx="1518127" cy="151812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/>
            <a:t>Пренета средства из ранијих година </a:t>
          </a:r>
          <a:r>
            <a:rPr lang="sr-Latn-RS" sz="1200" kern="1200"/>
            <a:t>162.506.543.00</a:t>
          </a:r>
          <a:endParaRPr lang="en-US" sz="1200" kern="1200" dirty="0"/>
        </a:p>
      </dsp:txBody>
      <dsp:txXfrm>
        <a:off x="2855290" y="377392"/>
        <a:ext cx="1073477" cy="1073477"/>
      </dsp:txXfrm>
    </dsp:sp>
    <dsp:sp modelId="{41F09F99-3DCC-47E4-9188-F7D103A1F6E3}">
      <dsp:nvSpPr>
        <dsp:cNvPr id="0" name=""/>
        <dsp:cNvSpPr/>
      </dsp:nvSpPr>
      <dsp:spPr>
        <a:xfrm>
          <a:off x="4288424" y="436118"/>
          <a:ext cx="880514" cy="880514"/>
        </a:xfrm>
        <a:prstGeom prst="mathEqual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5136" y="617504"/>
        <a:ext cx="647090" cy="517742"/>
      </dsp:txXfrm>
    </dsp:sp>
    <dsp:sp modelId="{6C1FFF0F-B1A4-4C41-B9D3-30452A0DFA4B}">
      <dsp:nvSpPr>
        <dsp:cNvPr id="0" name=""/>
        <dsp:cNvSpPr/>
      </dsp:nvSpPr>
      <dsp:spPr>
        <a:xfrm>
          <a:off x="5294050" y="307715"/>
          <a:ext cx="1978757" cy="128460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/>
            <a:t>Укупан буџет општине  </a:t>
          </a:r>
          <a:r>
            <a:rPr lang="sr-Latn-RS" sz="1300" kern="1200"/>
            <a:t>1.052.704.781.00</a:t>
          </a:r>
          <a:endParaRPr lang="en-US" sz="1300" kern="1200" dirty="0"/>
        </a:p>
      </dsp:txBody>
      <dsp:txXfrm>
        <a:off x="5583832" y="495842"/>
        <a:ext cx="1399193" cy="9083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49527" y="1191898"/>
          <a:ext cx="2762919" cy="2762919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/>
            <a:t>Укупни буџетски приходи и примања и пренета средства </a:t>
          </a:r>
          <a:r>
            <a:rPr lang="sr-Latn-RS" sz="2000" kern="1200" dirty="0"/>
            <a:t>1.052.704.781.00</a:t>
          </a:r>
          <a:r>
            <a:rPr lang="sr-Cyrl-RS" sz="2000" kern="1200" dirty="0"/>
            <a:t> динара</a:t>
          </a:r>
          <a:endParaRPr lang="en-US" sz="2000" kern="1200" dirty="0"/>
        </a:p>
      </dsp:txBody>
      <dsp:txXfrm>
        <a:off x="2354147" y="1596518"/>
        <a:ext cx="1953679" cy="1953679"/>
      </dsp:txXfrm>
    </dsp:sp>
    <dsp:sp modelId="{63432802-399F-407F-AC10-7219543A0326}">
      <dsp:nvSpPr>
        <dsp:cNvPr id="0" name=""/>
        <dsp:cNvSpPr/>
      </dsp:nvSpPr>
      <dsp:spPr>
        <a:xfrm>
          <a:off x="2640257" y="85242"/>
          <a:ext cx="1381459" cy="1381459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2"/>
                <a:satOff val="797"/>
                <a:lumOff val="1031"/>
                <a:alphaOff val="6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2"/>
                <a:satOff val="797"/>
                <a:lumOff val="1031"/>
                <a:alphaOff val="6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2"/>
                <a:satOff val="797"/>
                <a:lumOff val="1031"/>
                <a:alphaOff val="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Приходи од  пореза  5</a:t>
          </a:r>
          <a:r>
            <a:rPr lang="sr-Latn-RS" sz="700" kern="1200" dirty="0"/>
            <a:t>38.584.500</a:t>
          </a:r>
          <a:r>
            <a:rPr lang="sr-Cyrl-RS" sz="700" kern="1200" dirty="0"/>
            <a:t>.</a:t>
          </a:r>
          <a:r>
            <a:rPr lang="sr-Latn-RS" sz="700" kern="1200" dirty="0"/>
            <a:t>00</a:t>
          </a:r>
          <a:r>
            <a:rPr lang="sr-Cyrl-RS" sz="700" kern="1200" dirty="0"/>
            <a:t>  динара</a:t>
          </a:r>
          <a:endParaRPr lang="en-US" sz="700" kern="1200" dirty="0"/>
        </a:p>
      </dsp:txBody>
      <dsp:txXfrm>
        <a:off x="2842567" y="287552"/>
        <a:ext cx="976839" cy="976839"/>
      </dsp:txXfrm>
    </dsp:sp>
    <dsp:sp modelId="{449BFEB2-6844-4A2C-8DC2-780280CBA079}">
      <dsp:nvSpPr>
        <dsp:cNvPr id="0" name=""/>
        <dsp:cNvSpPr/>
      </dsp:nvSpPr>
      <dsp:spPr>
        <a:xfrm>
          <a:off x="4349672" y="1327205"/>
          <a:ext cx="1381459" cy="1381459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4"/>
                <a:satOff val="1595"/>
                <a:lumOff val="2062"/>
                <a:alphaOff val="12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4"/>
                <a:satOff val="1595"/>
                <a:lumOff val="2062"/>
                <a:alphaOff val="12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4"/>
                <a:satOff val="1595"/>
                <a:lumOff val="2062"/>
                <a:alphaOff val="1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Трансфери 185.</a:t>
          </a:r>
          <a:r>
            <a:rPr lang="sr-Latn-RS" sz="700" kern="1200" dirty="0"/>
            <a:t>4</a:t>
          </a:r>
          <a:r>
            <a:rPr lang="sr-Cyrl-RS" sz="700" kern="1200" dirty="0"/>
            <a:t>13.738</a:t>
          </a:r>
          <a:r>
            <a:rPr lang="sr-Latn-RS" sz="700" kern="1200" dirty="0"/>
            <a:t>.00</a:t>
          </a:r>
          <a:r>
            <a:rPr lang="sr-Cyrl-RS" sz="700" kern="1200" dirty="0"/>
            <a:t>динара</a:t>
          </a:r>
          <a:endParaRPr lang="en-US" sz="700" kern="1200" dirty="0"/>
        </a:p>
      </dsp:txBody>
      <dsp:txXfrm>
        <a:off x="4551982" y="1529515"/>
        <a:ext cx="976839" cy="976839"/>
      </dsp:txXfrm>
    </dsp:sp>
    <dsp:sp modelId="{9DDE88A7-5745-4E4F-A7A8-F71A4DA0D5F2}">
      <dsp:nvSpPr>
        <dsp:cNvPr id="0" name=""/>
        <dsp:cNvSpPr/>
      </dsp:nvSpPr>
      <dsp:spPr>
        <a:xfrm>
          <a:off x="3717569" y="3326446"/>
          <a:ext cx="1381459" cy="1381459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5"/>
                <a:satOff val="2392"/>
                <a:lumOff val="3092"/>
                <a:alphaOff val="18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5"/>
                <a:satOff val="2392"/>
                <a:lumOff val="3092"/>
                <a:alphaOff val="18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5"/>
                <a:satOff val="2392"/>
                <a:lumOff val="3092"/>
                <a:alphaOff val="1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Други приходи 1</a:t>
          </a:r>
          <a:r>
            <a:rPr lang="sr-Latn-RS" sz="700" kern="1200" dirty="0"/>
            <a:t>65.200.000.00</a:t>
          </a:r>
          <a:r>
            <a:rPr lang="sr-Cyrl-RS" sz="700" kern="1200" dirty="0"/>
            <a:t>динара</a:t>
          </a:r>
          <a:endParaRPr lang="en-US" sz="700" kern="1200" dirty="0"/>
        </a:p>
      </dsp:txBody>
      <dsp:txXfrm>
        <a:off x="3919879" y="3528756"/>
        <a:ext cx="976839" cy="976839"/>
      </dsp:txXfrm>
    </dsp:sp>
    <dsp:sp modelId="{72DE4213-15E1-4436-8045-C055E8A54EDE}">
      <dsp:nvSpPr>
        <dsp:cNvPr id="0" name=""/>
        <dsp:cNvSpPr/>
      </dsp:nvSpPr>
      <dsp:spPr>
        <a:xfrm>
          <a:off x="1583780" y="3336743"/>
          <a:ext cx="1381459" cy="1381459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7"/>
                <a:satOff val="3190"/>
                <a:lumOff val="4123"/>
                <a:alphaOff val="24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7"/>
                <a:satOff val="3190"/>
                <a:lumOff val="4123"/>
                <a:alphaOff val="24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7"/>
                <a:satOff val="3190"/>
                <a:lumOff val="4123"/>
                <a:alphaOff val="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700" kern="1200" dirty="0"/>
            <a:t>Меморандумске ставке 1.</a:t>
          </a:r>
          <a:r>
            <a:rPr lang="sr-Latn-RS" sz="700" kern="1200" dirty="0"/>
            <a:t>000.000.00</a:t>
          </a:r>
          <a:r>
            <a:rPr lang="sr-Cyrl-RS" sz="700" kern="1200" dirty="0"/>
            <a:t>.динара</a:t>
          </a:r>
          <a:endParaRPr lang="en-US" sz="700" kern="1200" dirty="0"/>
        </a:p>
      </dsp:txBody>
      <dsp:txXfrm>
        <a:off x="1786090" y="3539053"/>
        <a:ext cx="976839" cy="976839"/>
      </dsp:txXfrm>
    </dsp:sp>
    <dsp:sp modelId="{FC69A2CE-A671-47B5-8CD8-544465E52E9C}">
      <dsp:nvSpPr>
        <dsp:cNvPr id="0" name=""/>
        <dsp:cNvSpPr/>
      </dsp:nvSpPr>
      <dsp:spPr>
        <a:xfrm>
          <a:off x="930841" y="1327205"/>
          <a:ext cx="1381459" cy="1381459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alpha val="50000"/>
                <a:hueOff val="-9"/>
                <a:satOff val="3987"/>
                <a:lumOff val="5154"/>
                <a:alphaOff val="30000"/>
                <a:shade val="51000"/>
                <a:satMod val="130000"/>
              </a:schemeClr>
            </a:gs>
            <a:gs pos="80000">
              <a:schemeClr val="accent1">
                <a:shade val="80000"/>
                <a:alpha val="50000"/>
                <a:hueOff val="-9"/>
                <a:satOff val="3987"/>
                <a:lumOff val="5154"/>
                <a:alphaOff val="30000"/>
                <a:shade val="93000"/>
                <a:satMod val="130000"/>
              </a:schemeClr>
            </a:gs>
            <a:gs pos="100000">
              <a:schemeClr val="accent1">
                <a:shade val="80000"/>
                <a:alpha val="50000"/>
                <a:hueOff val="-9"/>
                <a:satOff val="3987"/>
                <a:lumOff val="5154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</a:t>
          </a:r>
          <a:r>
            <a:rPr lang="sr-Latn-RS" sz="1000" kern="1200" dirty="0"/>
            <a:t> 162.506.543</a:t>
          </a:r>
          <a:r>
            <a:rPr lang="sr-Cyrl-RS" sz="1000" kern="1200" dirty="0"/>
            <a:t>.</a:t>
          </a:r>
          <a:r>
            <a:rPr lang="sr-Latn-RS" sz="1000" kern="1200" dirty="0"/>
            <a:t>00</a:t>
          </a:r>
          <a:r>
            <a:rPr lang="sr-Cyrl-RS" sz="1000" kern="1200" dirty="0"/>
            <a:t> </a:t>
          </a:r>
          <a:r>
            <a:rPr lang="sr-Latn-RS" sz="1000" kern="1200" dirty="0"/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133151" y="1529515"/>
        <a:ext cx="976839" cy="9768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јавних предузећа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Буџетска резерва </a:t>
          </a:r>
          <a:r>
            <a:rPr lang="sr-Cyrl-RS" sz="15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Капитални издаци </a:t>
          </a:r>
          <a:r>
            <a:rPr lang="sr-Cyrl-RS" sz="1500" kern="1200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E8C8F-937E-4EB9-9E6C-44770F1A6128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solidFill>
          <a:schemeClr val="accent1">
            <a:shade val="90000"/>
            <a:hueOff val="306302"/>
            <a:satOff val="-4255"/>
            <a:lumOff val="229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05567-15E8-4CA5-9EFA-B9E7B69524E9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solidFill>
          <a:schemeClr val="accent1">
            <a:shade val="90000"/>
            <a:hueOff val="272268"/>
            <a:satOff val="-3782"/>
            <a:lumOff val="204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88675" y="193015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solidFill>
          <a:schemeClr val="accent1">
            <a:shade val="90000"/>
            <a:hueOff val="238235"/>
            <a:satOff val="-3309"/>
            <a:lumOff val="178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415634" y="535936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solidFill>
          <a:schemeClr val="accent1">
            <a:shade val="90000"/>
            <a:hueOff val="204201"/>
            <a:satOff val="-2837"/>
            <a:lumOff val="153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solidFill>
          <a:schemeClr val="accent1">
            <a:shade val="90000"/>
            <a:hueOff val="170168"/>
            <a:satOff val="-2364"/>
            <a:lumOff val="12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200813" y="388595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solidFill>
          <a:schemeClr val="accent1">
            <a:shade val="90000"/>
            <a:hueOff val="136134"/>
            <a:satOff val="-1891"/>
            <a:lumOff val="102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48346" y="353196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solidFill>
          <a:schemeClr val="accent1">
            <a:shade val="90000"/>
            <a:hueOff val="102101"/>
            <a:satOff val="-1418"/>
            <a:lumOff val="76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solidFill>
          <a:schemeClr val="accent1">
            <a:shade val="90000"/>
            <a:hueOff val="68067"/>
            <a:satOff val="-946"/>
            <a:lumOff val="510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256350" y="389524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solidFill>
          <a:schemeClr val="accent1">
            <a:shade val="90000"/>
            <a:hueOff val="34034"/>
            <a:satOff val="-473"/>
            <a:lumOff val="25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464464" y="1599003"/>
          <a:ext cx="1384146" cy="1418434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/>
            <a:t>Укупни расходи и издаци </a:t>
          </a:r>
          <a:r>
            <a:rPr lang="sr-Latn-RS" sz="1000" kern="1200"/>
            <a:t>1.052.704.781.00</a:t>
          </a:r>
          <a:r>
            <a:rPr lang="sr-Cyrl-RS" sz="1000" kern="1200"/>
            <a:t>. динара</a:t>
          </a:r>
          <a:endParaRPr lang="en-US" sz="1000" kern="1200" dirty="0"/>
        </a:p>
      </dsp:txBody>
      <dsp:txXfrm>
        <a:off x="3667167" y="1806728"/>
        <a:ext cx="978740" cy="1002984"/>
      </dsp:txXfrm>
    </dsp:sp>
    <dsp:sp modelId="{73F305AC-CFDC-45B1-8AB8-6FABD1C99179}">
      <dsp:nvSpPr>
        <dsp:cNvPr id="0" name=""/>
        <dsp:cNvSpPr/>
      </dsp:nvSpPr>
      <dsp:spPr>
        <a:xfrm>
          <a:off x="3637485" y="-103527"/>
          <a:ext cx="1038104" cy="1036530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/>
            <a:t>Коришћење роба и услуга </a:t>
          </a:r>
          <a:r>
            <a:rPr lang="sr-Latn-RS" sz="500" kern="1200"/>
            <a:t>347.141.986.00</a:t>
          </a:r>
          <a:r>
            <a:rPr lang="ru-RU" sz="500" kern="1200"/>
            <a:t> динара</a:t>
          </a:r>
          <a:endParaRPr lang="en-US" sz="500" kern="1200" dirty="0"/>
        </a:p>
      </dsp:txBody>
      <dsp:txXfrm>
        <a:off x="3789512" y="48269"/>
        <a:ext cx="734050" cy="732938"/>
      </dsp:txXfrm>
    </dsp:sp>
    <dsp:sp modelId="{A14630AA-C1BD-4A7E-B665-0A7C9B6C19C9}">
      <dsp:nvSpPr>
        <dsp:cNvPr id="0" name=""/>
        <dsp:cNvSpPr/>
      </dsp:nvSpPr>
      <dsp:spPr>
        <a:xfrm>
          <a:off x="4784201" y="298367"/>
          <a:ext cx="970594" cy="955986"/>
        </a:xfrm>
        <a:prstGeom prst="ellipse">
          <a:avLst/>
        </a:prstGeom>
        <a:solidFill>
          <a:schemeClr val="accent1">
            <a:shade val="80000"/>
            <a:hueOff val="34027"/>
            <a:satOff val="-488"/>
            <a:lumOff val="28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Дотације и трансфери 1</a:t>
          </a:r>
          <a:r>
            <a:rPr lang="sr-Latn-RS" sz="500" kern="1200"/>
            <a:t>97.839.000.00</a:t>
          </a:r>
          <a:r>
            <a:rPr lang="sr-Cyrl-RS" sz="500" kern="1200"/>
            <a:t> динара</a:t>
          </a:r>
          <a:endParaRPr lang="en-US" sz="500" kern="1200" dirty="0"/>
        </a:p>
      </dsp:txBody>
      <dsp:txXfrm>
        <a:off x="4926341" y="438368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512321" y="1284678"/>
          <a:ext cx="890050" cy="876847"/>
        </a:xfrm>
        <a:prstGeom prst="ellipse">
          <a:avLst/>
        </a:prstGeom>
        <a:solidFill>
          <a:schemeClr val="accent1">
            <a:shade val="80000"/>
            <a:hueOff val="68055"/>
            <a:satOff val="-976"/>
            <a:lumOff val="56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Расходи за запослене </a:t>
          </a:r>
          <a:r>
            <a:rPr lang="sr-Latn-RS" sz="500" kern="1200"/>
            <a:t>212.243.000.00</a:t>
          </a:r>
          <a:r>
            <a:rPr lang="sr-Cyrl-RS" sz="500" kern="1200"/>
            <a:t> динара</a:t>
          </a:r>
          <a:endParaRPr lang="en-US" sz="500" kern="1200" dirty="0"/>
        </a:p>
      </dsp:txBody>
      <dsp:txXfrm>
        <a:off x="5642666" y="1413089"/>
        <a:ext cx="629360" cy="620025"/>
      </dsp:txXfrm>
    </dsp:sp>
    <dsp:sp modelId="{115526CD-270E-4C52-A164-15F2B6F9FE39}">
      <dsp:nvSpPr>
        <dsp:cNvPr id="0" name=""/>
        <dsp:cNvSpPr/>
      </dsp:nvSpPr>
      <dsp:spPr>
        <a:xfrm>
          <a:off x="5513825" y="2465551"/>
          <a:ext cx="887042" cy="855574"/>
        </a:xfrm>
        <a:prstGeom prst="ellipse">
          <a:avLst/>
        </a:prstGeom>
        <a:solidFill>
          <a:schemeClr val="accent1">
            <a:shade val="80000"/>
            <a:hueOff val="102082"/>
            <a:satOff val="-1464"/>
            <a:lumOff val="85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Социјална помоћ </a:t>
          </a:r>
          <a:r>
            <a:rPr lang="sr-Latn-RS" sz="500" kern="1200"/>
            <a:t>74.100.000.00</a:t>
          </a:r>
          <a:r>
            <a:rPr lang="sr-Cyrl-RS" sz="500" kern="1200"/>
            <a:t>. динара</a:t>
          </a:r>
          <a:endParaRPr lang="en-US" sz="500" kern="1200" dirty="0"/>
        </a:p>
      </dsp:txBody>
      <dsp:txXfrm>
        <a:off x="5643729" y="2590847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843631" y="3371771"/>
          <a:ext cx="863430" cy="875067"/>
        </a:xfrm>
        <a:prstGeom prst="ellipse">
          <a:avLst/>
        </a:prstGeom>
        <a:solidFill>
          <a:schemeClr val="accent1">
            <a:shade val="80000"/>
            <a:hueOff val="136109"/>
            <a:satOff val="-1952"/>
            <a:lumOff val="113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Субвенције </a:t>
          </a:r>
          <a:r>
            <a:rPr lang="sr-Latn-RS" sz="500" kern="1200"/>
            <a:t>12.050.000.00</a:t>
          </a:r>
          <a:r>
            <a:rPr lang="sr-Cyrl-RS" sz="500" kern="1200"/>
            <a:t> динара</a:t>
          </a:r>
          <a:endParaRPr lang="en-US" sz="500" kern="1200" dirty="0"/>
        </a:p>
      </dsp:txBody>
      <dsp:txXfrm>
        <a:off x="4970077" y="3499922"/>
        <a:ext cx="610538" cy="618765"/>
      </dsp:txXfrm>
    </dsp:sp>
    <dsp:sp modelId="{D19ADD6D-9F0A-4766-B637-BB2D5495A9BB}">
      <dsp:nvSpPr>
        <dsp:cNvPr id="0" name=""/>
        <dsp:cNvSpPr/>
      </dsp:nvSpPr>
      <dsp:spPr>
        <a:xfrm>
          <a:off x="3738124" y="3773915"/>
          <a:ext cx="836825" cy="855574"/>
        </a:xfrm>
        <a:prstGeom prst="ellipse">
          <a:avLst/>
        </a:prstGeom>
        <a:solidFill>
          <a:schemeClr val="accent1">
            <a:shade val="80000"/>
            <a:hueOff val="170137"/>
            <a:satOff val="-2440"/>
            <a:lumOff val="142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Остали расходи 5</a:t>
          </a:r>
          <a:r>
            <a:rPr lang="sr-Latn-RS" sz="500" kern="1200"/>
            <a:t>9.460.000.00</a:t>
          </a:r>
          <a:r>
            <a:rPr lang="sr-Cyrl-RS" sz="500" kern="1200"/>
            <a:t> динара</a:t>
          </a:r>
          <a:endParaRPr lang="en-US" sz="500" kern="1200" dirty="0"/>
        </a:p>
      </dsp:txBody>
      <dsp:txXfrm>
        <a:off x="3860674" y="3899211"/>
        <a:ext cx="591725" cy="604982"/>
      </dsp:txXfrm>
    </dsp:sp>
    <dsp:sp modelId="{4F05B281-B6DB-45BB-A427-1BF92AADC139}">
      <dsp:nvSpPr>
        <dsp:cNvPr id="0" name=""/>
        <dsp:cNvSpPr/>
      </dsp:nvSpPr>
      <dsp:spPr>
        <a:xfrm>
          <a:off x="2602633" y="3378537"/>
          <a:ext cx="881885" cy="923084"/>
        </a:xfrm>
        <a:prstGeom prst="ellipse">
          <a:avLst/>
        </a:prstGeom>
        <a:solidFill>
          <a:schemeClr val="accent1">
            <a:shade val="80000"/>
            <a:hueOff val="204164"/>
            <a:satOff val="-2928"/>
            <a:lumOff val="170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Средства резерве 1</a:t>
          </a:r>
          <a:r>
            <a:rPr lang="sr-Latn-RS" sz="500" kern="1200"/>
            <a:t>3</a:t>
          </a:r>
          <a:r>
            <a:rPr lang="sr-Cyrl-RS" sz="500" kern="1200"/>
            <a:t>.</a:t>
          </a:r>
          <a:r>
            <a:rPr lang="sr-Latn-RS" sz="500" kern="1200"/>
            <a:t>2</a:t>
          </a:r>
          <a:r>
            <a:rPr lang="sr-Cyrl-RS" sz="500" kern="1200"/>
            <a:t>00.000</a:t>
          </a:r>
          <a:r>
            <a:rPr lang="sr-Latn-RS" sz="500" kern="1200"/>
            <a:t>.00</a:t>
          </a:r>
          <a:endParaRPr lang="en-US" sz="500" kern="1200" dirty="0"/>
        </a:p>
      </dsp:txBody>
      <dsp:txXfrm>
        <a:off x="2731782" y="3513720"/>
        <a:ext cx="623587" cy="652718"/>
      </dsp:txXfrm>
    </dsp:sp>
    <dsp:sp modelId="{2D6C03BD-4023-431E-84F6-C080A9961C8A}">
      <dsp:nvSpPr>
        <dsp:cNvPr id="0" name=""/>
        <dsp:cNvSpPr/>
      </dsp:nvSpPr>
      <dsp:spPr>
        <a:xfrm>
          <a:off x="2009588" y="2455658"/>
          <a:ext cx="990270" cy="966247"/>
        </a:xfrm>
        <a:prstGeom prst="ellipse">
          <a:avLst/>
        </a:prstGeom>
        <a:solidFill>
          <a:schemeClr val="accent1">
            <a:shade val="80000"/>
            <a:hueOff val="238191"/>
            <a:satOff val="-3416"/>
            <a:lumOff val="199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Капитални издаци </a:t>
          </a:r>
          <a:r>
            <a:rPr lang="sr-Latn-RS" sz="500" kern="1200"/>
            <a:t>135.695.795.00</a:t>
          </a:r>
          <a:r>
            <a:rPr lang="sr-Cyrl-RS" sz="500" kern="1200"/>
            <a:t>динара</a:t>
          </a:r>
          <a:endParaRPr lang="en-US" sz="500" kern="1200" dirty="0"/>
        </a:p>
      </dsp:txBody>
      <dsp:txXfrm>
        <a:off x="2154610" y="2597162"/>
        <a:ext cx="700226" cy="683239"/>
      </dsp:txXfrm>
    </dsp:sp>
    <dsp:sp modelId="{5B1F207F-F729-48B8-92A3-2C6260C74349}">
      <dsp:nvSpPr>
        <dsp:cNvPr id="0" name=""/>
        <dsp:cNvSpPr/>
      </dsp:nvSpPr>
      <dsp:spPr>
        <a:xfrm>
          <a:off x="1827228" y="1185355"/>
          <a:ext cx="1057000" cy="1075492"/>
        </a:xfrm>
        <a:prstGeom prst="ellipse">
          <a:avLst/>
        </a:prstGeom>
        <a:solidFill>
          <a:schemeClr val="accent1">
            <a:shade val="80000"/>
            <a:hueOff val="272218"/>
            <a:satOff val="-3904"/>
            <a:lumOff val="227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Отплата главнице  динара</a:t>
          </a:r>
          <a:endParaRPr lang="en-US" sz="500" kern="1200" dirty="0"/>
        </a:p>
      </dsp:txBody>
      <dsp:txXfrm>
        <a:off x="1982022" y="1342857"/>
        <a:ext cx="747412" cy="760488"/>
      </dsp:txXfrm>
    </dsp:sp>
    <dsp:sp modelId="{CBE67B27-28BF-42E3-A85E-CE70F82D136D}">
      <dsp:nvSpPr>
        <dsp:cNvPr id="0" name=""/>
        <dsp:cNvSpPr/>
      </dsp:nvSpPr>
      <dsp:spPr>
        <a:xfrm>
          <a:off x="2530625" y="244623"/>
          <a:ext cx="1025901" cy="1063473"/>
        </a:xfrm>
        <a:prstGeom prst="ellipse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500" kern="1200"/>
            <a:t>Отплата камате </a:t>
          </a:r>
          <a:r>
            <a:rPr lang="sr-Latn-RS" sz="500" kern="1200"/>
            <a:t>975.000.00</a:t>
          </a:r>
          <a:r>
            <a:rPr lang="sr-Cyrl-RS" sz="500" kern="1200"/>
            <a:t> динара</a:t>
          </a:r>
          <a:endParaRPr lang="en-US" sz="500" kern="1200" dirty="0"/>
        </a:p>
      </dsp:txBody>
      <dsp:txXfrm>
        <a:off x="2680865" y="400365"/>
        <a:ext cx="725421" cy="7519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1CA17-664D-4B11-A4C0-1EBBCB03982F}">
      <dsp:nvSpPr>
        <dsp:cNvPr id="0" name=""/>
        <dsp:cNvSpPr/>
      </dsp:nvSpPr>
      <dsp:spPr>
        <a:xfrm>
          <a:off x="1137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DDF50-5F58-4553-9055-F691FE2271AE}">
      <dsp:nvSpPr>
        <dsp:cNvPr id="0" name=""/>
        <dsp:cNvSpPr/>
      </dsp:nvSpPr>
      <dsp:spPr>
        <a:xfrm>
          <a:off x="514288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0" kern="1200" dirty="0">
              <a:latin typeface="Arial Narrow" pitchFamily="34" charset="0"/>
              <a:ea typeface="Times New Roman"/>
              <a:cs typeface="Rod" pitchFamily="49" charset="-79"/>
            </a:rPr>
            <a:t>Реконструкција школских</a:t>
          </a:r>
          <a:r>
            <a:rPr lang="sr-Latn-RS" sz="1200" b="0" kern="1200" dirty="0">
              <a:latin typeface="Arial Narrow" pitchFamily="34" charset="0"/>
              <a:ea typeface="Times New Roman"/>
              <a:cs typeface="Rod" pitchFamily="49" charset="-79"/>
            </a:rPr>
            <a:t> </a:t>
          </a:r>
          <a:r>
            <a:rPr lang="sr-Cyrl-RS" sz="1200" b="0" kern="1200" dirty="0">
              <a:latin typeface="Arial Narrow" pitchFamily="34" charset="0"/>
              <a:ea typeface="Times New Roman"/>
              <a:cs typeface="Rod" pitchFamily="49" charset="-79"/>
            </a:rPr>
            <a:t>и предшколских установа и установа</a:t>
          </a:r>
          <a:endParaRPr lang="en-US" sz="1200" b="0" kern="1200" dirty="0"/>
        </a:p>
      </dsp:txBody>
      <dsp:txXfrm>
        <a:off x="514288" y="2001470"/>
        <a:ext cx="2187642" cy="525726"/>
      </dsp:txXfrm>
    </dsp:sp>
    <dsp:sp modelId="{BCEEEFF3-EA3B-4116-9B55-B17036EA459F}">
      <dsp:nvSpPr>
        <dsp:cNvPr id="0" name=""/>
        <dsp:cNvSpPr/>
      </dsp:nvSpPr>
      <dsp:spPr>
        <a:xfrm>
          <a:off x="3042091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4DF9F-4488-4D5E-BD0A-3396A78DD4BE}">
      <dsp:nvSpPr>
        <dsp:cNvPr id="0" name=""/>
        <dsp:cNvSpPr/>
      </dsp:nvSpPr>
      <dsp:spPr>
        <a:xfrm>
          <a:off x="3555242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Програм енергетске санације стамбених зграда и кућ</a:t>
          </a:r>
          <a:endParaRPr lang="en-US" sz="1200" b="1" kern="1200" dirty="0"/>
        </a:p>
      </dsp:txBody>
      <dsp:txXfrm>
        <a:off x="3555242" y="2001470"/>
        <a:ext cx="2187642" cy="525726"/>
      </dsp:txXfrm>
    </dsp:sp>
    <dsp:sp modelId="{415E3300-B68D-4518-818E-346520B2C93F}">
      <dsp:nvSpPr>
        <dsp:cNvPr id="0" name=""/>
        <dsp:cNvSpPr/>
      </dsp:nvSpPr>
      <dsp:spPr>
        <a:xfrm>
          <a:off x="6083045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68166-C234-43B4-AB7F-8FD53D132FC7}">
      <dsp:nvSpPr>
        <dsp:cNvPr id="0" name=""/>
        <dsp:cNvSpPr/>
      </dsp:nvSpPr>
      <dsp:spPr>
        <a:xfrm>
          <a:off x="6596195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Подршка пољопривредника у локалној заједници</a:t>
          </a:r>
          <a:endParaRPr lang="en-US" sz="1200" kern="1200" dirty="0"/>
        </a:p>
      </dsp:txBody>
      <dsp:txXfrm>
        <a:off x="6596195" y="2001470"/>
        <a:ext cx="2187642" cy="525726"/>
      </dsp:txXfrm>
    </dsp:sp>
    <dsp:sp modelId="{90772167-28FE-461A-8B23-D82E80C23E8A}">
      <dsp:nvSpPr>
        <dsp:cNvPr id="0" name=""/>
        <dsp:cNvSpPr/>
      </dsp:nvSpPr>
      <dsp:spPr>
        <a:xfrm>
          <a:off x="1137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55E1F-9553-4573-A007-8D4F8B6CEC68}">
      <dsp:nvSpPr>
        <dsp:cNvPr id="0" name=""/>
        <dsp:cNvSpPr/>
      </dsp:nvSpPr>
      <dsp:spPr>
        <a:xfrm>
          <a:off x="514288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600" b="1" kern="1200" dirty="0"/>
            <a:t>Реконструкција путне инфраструктуре</a:t>
          </a:r>
          <a:endParaRPr lang="en-US" sz="1600" b="1" kern="1200" dirty="0"/>
        </a:p>
      </dsp:txBody>
      <dsp:txXfrm>
        <a:off x="514288" y="4333224"/>
        <a:ext cx="2187642" cy="525726"/>
      </dsp:txXfrm>
    </dsp:sp>
    <dsp:sp modelId="{C3B9B811-ECC7-40C5-B400-1781FB2A7E10}">
      <dsp:nvSpPr>
        <dsp:cNvPr id="0" name=""/>
        <dsp:cNvSpPr/>
      </dsp:nvSpPr>
      <dsp:spPr>
        <a:xfrm>
          <a:off x="3024345" y="2824086"/>
          <a:ext cx="2538745" cy="1876123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B30D70-9E4C-4F16-A2F9-B6A2E9D5151E}">
      <dsp:nvSpPr>
        <dsp:cNvPr id="0" name=""/>
        <dsp:cNvSpPr/>
      </dsp:nvSpPr>
      <dsp:spPr>
        <a:xfrm>
          <a:off x="3555242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Помоћ породицама са децом и подршка студетима</a:t>
          </a:r>
          <a:endParaRPr lang="en-US" sz="1200" b="1" kern="1200" dirty="0"/>
        </a:p>
      </dsp:txBody>
      <dsp:txXfrm>
        <a:off x="3555242" y="4333224"/>
        <a:ext cx="2187642" cy="525726"/>
      </dsp:txXfrm>
    </dsp:sp>
    <dsp:sp modelId="{202B4EF8-8548-4AE3-9B09-0446D6DFE5D3}">
      <dsp:nvSpPr>
        <dsp:cNvPr id="0" name=""/>
        <dsp:cNvSpPr/>
      </dsp:nvSpPr>
      <dsp:spPr>
        <a:xfrm>
          <a:off x="6083045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74431-69B8-45A2-8587-C24F06E8190A}">
      <dsp:nvSpPr>
        <dsp:cNvPr id="0" name=""/>
        <dsp:cNvSpPr/>
      </dsp:nvSpPr>
      <dsp:spPr>
        <a:xfrm>
          <a:off x="6596195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400" b="1" kern="1200" dirty="0"/>
            <a:t>Мере активне политике запошљавања</a:t>
          </a:r>
          <a:endParaRPr lang="en-US" sz="1400" b="1" kern="1200" dirty="0"/>
        </a:p>
      </dsp:txBody>
      <dsp:txXfrm>
        <a:off x="6596195" y="4333224"/>
        <a:ext cx="2187642" cy="5257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1CA17-664D-4B11-A4C0-1EBBCB03982F}">
      <dsp:nvSpPr>
        <dsp:cNvPr id="0" name=""/>
        <dsp:cNvSpPr/>
      </dsp:nvSpPr>
      <dsp:spPr>
        <a:xfrm>
          <a:off x="1137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DDF50-5F58-4553-9055-F691FE2271AE}">
      <dsp:nvSpPr>
        <dsp:cNvPr id="0" name=""/>
        <dsp:cNvSpPr/>
      </dsp:nvSpPr>
      <dsp:spPr>
        <a:xfrm>
          <a:off x="514288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400" b="1" kern="1200" dirty="0">
              <a:latin typeface="Arial Narrow" pitchFamily="34" charset="0"/>
              <a:ea typeface="Times New Roman"/>
              <a:cs typeface="Rod" pitchFamily="49" charset="-79"/>
            </a:rPr>
            <a:t>Реконструкција школских терена</a:t>
          </a:r>
          <a:endParaRPr lang="en-US" sz="1400" kern="1200" dirty="0"/>
        </a:p>
      </dsp:txBody>
      <dsp:txXfrm>
        <a:off x="514288" y="2001470"/>
        <a:ext cx="2187642" cy="525726"/>
      </dsp:txXfrm>
    </dsp:sp>
    <dsp:sp modelId="{BCEEEFF3-EA3B-4116-9B55-B17036EA459F}">
      <dsp:nvSpPr>
        <dsp:cNvPr id="0" name=""/>
        <dsp:cNvSpPr/>
      </dsp:nvSpPr>
      <dsp:spPr>
        <a:xfrm>
          <a:off x="3042091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4DF9F-4488-4D5E-BD0A-3396A78DD4BE}">
      <dsp:nvSpPr>
        <dsp:cNvPr id="0" name=""/>
        <dsp:cNvSpPr/>
      </dsp:nvSpPr>
      <dsp:spPr>
        <a:xfrm>
          <a:off x="3555242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Куповина мини буса за потребе грађане општине Алибунар</a:t>
          </a:r>
          <a:endParaRPr lang="en-US" sz="1200" b="1" kern="1200" dirty="0"/>
        </a:p>
      </dsp:txBody>
      <dsp:txXfrm>
        <a:off x="3555242" y="2001470"/>
        <a:ext cx="2187642" cy="525726"/>
      </dsp:txXfrm>
    </dsp:sp>
    <dsp:sp modelId="{415E3300-B68D-4518-818E-346520B2C93F}">
      <dsp:nvSpPr>
        <dsp:cNvPr id="0" name=""/>
        <dsp:cNvSpPr/>
      </dsp:nvSpPr>
      <dsp:spPr>
        <a:xfrm>
          <a:off x="6083045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68166-C234-43B4-AB7F-8FD53D132FC7}">
      <dsp:nvSpPr>
        <dsp:cNvPr id="0" name=""/>
        <dsp:cNvSpPr/>
      </dsp:nvSpPr>
      <dsp:spPr>
        <a:xfrm>
          <a:off x="6596195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200" b="1" kern="1200" dirty="0"/>
            <a:t>Изградња капела на теријторији општине Алибунар</a:t>
          </a:r>
          <a:endParaRPr lang="en-US" sz="1200" kern="1200" dirty="0"/>
        </a:p>
      </dsp:txBody>
      <dsp:txXfrm>
        <a:off x="6596195" y="2001470"/>
        <a:ext cx="2187642" cy="525726"/>
      </dsp:txXfrm>
    </dsp:sp>
    <dsp:sp modelId="{90772167-28FE-461A-8B23-D82E80C23E8A}">
      <dsp:nvSpPr>
        <dsp:cNvPr id="0" name=""/>
        <dsp:cNvSpPr/>
      </dsp:nvSpPr>
      <dsp:spPr>
        <a:xfrm>
          <a:off x="1137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55E1F-9553-4573-A007-8D4F8B6CEC68}">
      <dsp:nvSpPr>
        <dsp:cNvPr id="0" name=""/>
        <dsp:cNvSpPr/>
      </dsp:nvSpPr>
      <dsp:spPr>
        <a:xfrm>
          <a:off x="514288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500" b="1" kern="1200" dirty="0"/>
            <a:t>Изградња тематског парка</a:t>
          </a:r>
          <a:endParaRPr lang="en-US" sz="1500" b="1" kern="1200" dirty="0"/>
        </a:p>
      </dsp:txBody>
      <dsp:txXfrm>
        <a:off x="514288" y="4333224"/>
        <a:ext cx="2187642" cy="525726"/>
      </dsp:txXfrm>
    </dsp:sp>
    <dsp:sp modelId="{C3B9B811-ECC7-40C5-B400-1781FB2A7E10}">
      <dsp:nvSpPr>
        <dsp:cNvPr id="0" name=""/>
        <dsp:cNvSpPr/>
      </dsp:nvSpPr>
      <dsp:spPr>
        <a:xfrm>
          <a:off x="3024345" y="2824086"/>
          <a:ext cx="2538745" cy="1876123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B30D70-9E4C-4F16-A2F9-B6A2E9D5151E}">
      <dsp:nvSpPr>
        <dsp:cNvPr id="0" name=""/>
        <dsp:cNvSpPr/>
      </dsp:nvSpPr>
      <dsp:spPr>
        <a:xfrm>
          <a:off x="3555242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500" b="1" kern="1200" dirty="0"/>
            <a:t>Опремање Дома здравља Алибунар</a:t>
          </a:r>
          <a:endParaRPr lang="en-US" sz="1500" b="1" kern="1200" dirty="0"/>
        </a:p>
      </dsp:txBody>
      <dsp:txXfrm>
        <a:off x="3555242" y="4333224"/>
        <a:ext cx="2187642" cy="525726"/>
      </dsp:txXfrm>
    </dsp:sp>
    <dsp:sp modelId="{202B4EF8-8548-4AE3-9B09-0446D6DFE5D3}">
      <dsp:nvSpPr>
        <dsp:cNvPr id="0" name=""/>
        <dsp:cNvSpPr/>
      </dsp:nvSpPr>
      <dsp:spPr>
        <a:xfrm>
          <a:off x="6083045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74431-69B8-45A2-8587-C24F06E8190A}">
      <dsp:nvSpPr>
        <dsp:cNvPr id="0" name=""/>
        <dsp:cNvSpPr/>
      </dsp:nvSpPr>
      <dsp:spPr>
        <a:xfrm>
          <a:off x="6596195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500" b="1" kern="1200" dirty="0"/>
            <a:t>Суфинансирање спортских клубова и НВО</a:t>
          </a:r>
          <a:endParaRPr lang="en-US" sz="1500" b="1" kern="1200" dirty="0"/>
        </a:p>
      </dsp:txBody>
      <dsp:txXfrm>
        <a:off x="6596195" y="4333224"/>
        <a:ext cx="2187642" cy="525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2556" tIns="46278" rIns="92556" bIns="462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54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2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80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87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ОПШТИНА</a:t>
            </a:r>
            <a:r>
              <a:rPr lang="en-US" dirty="0"/>
              <a:t> </a:t>
            </a:r>
            <a:r>
              <a:rPr lang="sr-Cyrl-RS" dirty="0"/>
              <a:t>АЛИБУНАР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</a:t>
            </a:r>
            <a:r>
              <a:rPr lang="sr-Latn-RS" dirty="0"/>
              <a:t>4</a:t>
            </a:r>
            <a:r>
              <a:rPr lang="sr-Cyrl-RS" dirty="0"/>
              <a:t>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4A3A7D3-D6B7-4B6B-88CC-DA85CCA77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108" y="136525"/>
            <a:ext cx="2404584" cy="258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37f929d420ab20a5c9d96a1ab9e2021_XL">
            <a:extLst>
              <a:ext uri="{FF2B5EF4-FFF2-40B4-BE49-F238E27FC236}">
                <a16:creationId xmlns:a16="http://schemas.microsoft.com/office/drawing/2014/main" id="{CB282FFD-C9E3-4999-B87B-C2F8FC5071E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5" r="20701" b="-2"/>
          <a:stretch/>
        </p:blipFill>
        <p:spPr>
          <a:xfrm>
            <a:off x="93952" y="3645024"/>
            <a:ext cx="2967305" cy="3083328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46D80E-69BE-40D1-BE3B-B76941A4EA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0" b="7320"/>
          <a:stretch/>
        </p:blipFill>
        <p:spPr>
          <a:xfrm>
            <a:off x="6082742" y="129649"/>
            <a:ext cx="2942633" cy="3349119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ECA4420-58F5-4651-B087-23F6C7288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67" y="1684065"/>
            <a:ext cx="3417266" cy="3909351"/>
          </a:xfrm>
          <a:prstGeom prst="rect">
            <a:avLst/>
          </a:prstGeom>
        </p:spPr>
      </p:pic>
      <p:pic>
        <p:nvPicPr>
          <p:cNvPr id="2" name="Picture 1" descr="31_03_2016_06">
            <a:extLst>
              <a:ext uri="{FF2B5EF4-FFF2-40B4-BE49-F238E27FC236}">
                <a16:creationId xmlns:a16="http://schemas.microsoft.com/office/drawing/2014/main" id="{4322F3B8-32AC-18B0-9DEB-ECB525CD698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r="28876" b="-1"/>
          <a:stretch/>
        </p:blipFill>
        <p:spPr>
          <a:xfrm>
            <a:off x="92686" y="129648"/>
            <a:ext cx="2853394" cy="3247552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3CD2E8-C8FF-2919-ED21-3340DE3663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 b="10989"/>
          <a:stretch/>
        </p:blipFill>
        <p:spPr>
          <a:xfrm>
            <a:off x="6082743" y="3740309"/>
            <a:ext cx="2967305" cy="3083328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390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општине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sr-Latn-RS" dirty="0"/>
              <a:t>4</a:t>
            </a:r>
            <a:r>
              <a:rPr lang="sr-Cyrl-RS" dirty="0"/>
              <a:t>. годину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sr-Latn-RS" dirty="0"/>
              <a:t>4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073" y="352603"/>
            <a:ext cx="838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суграђанке,</a:t>
            </a:r>
            <a:endParaRPr lang="sr-Cyrl-RS" dirty="0"/>
          </a:p>
          <a:p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r>
              <a:rPr lang="sr-Cyrl-RS" dirty="0"/>
              <a:t>	Буџет Општине Алибунар је списак планираних прихода и расхода наше локалне заједнице за одређени временски период, а у конкретном случају односи се на текућу 202</a:t>
            </a:r>
            <a:r>
              <a:rPr lang="sr-Latn-RS" dirty="0"/>
              <a:t>4</a:t>
            </a:r>
            <a:r>
              <a:rPr lang="sr-Cyrl-RS" dirty="0"/>
              <a:t>. годину. </a:t>
            </a:r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буџету општине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sr-Latn-RS" dirty="0"/>
              <a:t>4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финансије. У будућности желимо и да унапредимо сарадњу локалне самоуправе и житеља Општине Алибунар у заједничком постављању циљева, дефинисању приоритета и планирању развоја наше општине.</a:t>
            </a:r>
          </a:p>
          <a:p>
            <a:pPr algn="just"/>
            <a:r>
              <a:rPr lang="ru-RU" dirty="0"/>
              <a:t>С’ поштовањем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/>
              <a:t>Зорана  Братић</a:t>
            </a:r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Општинска управа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4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Општинска библиотека ‘’Вук Караџић’’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Културни центар општине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Предшколска установа ‘’Полетарац’’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Туристички организација </a:t>
            </a:r>
            <a:r>
              <a:rPr lang="sr-Cyrl-RS" altLang="en-US" sz="1700" dirty="0">
                <a:cs typeface="Calibri" panose="020F0502020204030204" pitchFamily="34" charset="0"/>
              </a:rPr>
              <a:t>Општине Алибунар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заједнице(Алибунар, Банатски Карловац, Владимировац, Добрица, Иланџа, Нови Козјак, Николиници, Локве, Јаношик, Селеуш)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5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општину Алибунар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71373454"/>
              </p:ext>
            </p:extLst>
          </p:nvPr>
        </p:nvGraphicFramePr>
        <p:xfrm>
          <a:off x="1524000" y="1397000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  <p:sp>
        <p:nvSpPr>
          <p:cNvPr id="7" name="Pravougaonik 6">
            <a:extLst>
              <a:ext uri="{FF2B5EF4-FFF2-40B4-BE49-F238E27FC236}">
                <a16:creationId xmlns:a16="http://schemas.microsoft.com/office/drawing/2014/main" id="{C37DC316-6024-4B15-9F87-0EE259460ECA}"/>
              </a:ext>
            </a:extLst>
          </p:cNvPr>
          <p:cNvSpPr/>
          <p:nvPr/>
        </p:nvSpPr>
        <p:spPr>
          <a:xfrm>
            <a:off x="10980712" y="90872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32CC95-A0C5-3758-453D-26DE0659CE17}"/>
              </a:ext>
            </a:extLst>
          </p:cNvPr>
          <p:cNvSpPr/>
          <p:nvPr/>
        </p:nvSpPr>
        <p:spPr>
          <a:xfrm>
            <a:off x="7452320" y="2540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98028305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за 202</a:t>
            </a:r>
            <a:r>
              <a:rPr lang="sr-Latn-RS" sz="1700" dirty="0"/>
              <a:t>4</a:t>
            </a:r>
            <a:r>
              <a:rPr lang="sr-Cyrl-RS" sz="17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 за 202</a:t>
            </a:r>
            <a:r>
              <a:rPr lang="sr-Latn-RS" sz="1700" dirty="0"/>
              <a:t>4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>
                <a:solidFill>
                  <a:srgbClr val="FF0000"/>
                </a:solidFill>
              </a:rPr>
              <a:t> </a:t>
            </a:r>
            <a:r>
              <a:rPr lang="en-GB" sz="1700" b="1" dirty="0"/>
              <a:t>8</a:t>
            </a:r>
            <a:r>
              <a:rPr lang="sr-Latn-RS" sz="1700" b="1" dirty="0"/>
              <a:t>90</a:t>
            </a:r>
            <a:r>
              <a:rPr lang="en-GB" sz="1700" b="1" dirty="0"/>
              <a:t>.</a:t>
            </a:r>
            <a:r>
              <a:rPr lang="sr-Latn-RS" sz="1700" b="1" dirty="0"/>
              <a:t>198</a:t>
            </a:r>
            <a:r>
              <a:rPr lang="en-GB" sz="1700" b="1" dirty="0"/>
              <a:t>.</a:t>
            </a:r>
            <a:r>
              <a:rPr lang="sr-Latn-RS" sz="1700" b="1" dirty="0"/>
              <a:t>238</a:t>
            </a:r>
            <a:r>
              <a:rPr lang="en-GB" sz="1700" b="1" dirty="0"/>
              <a:t>.</a:t>
            </a:r>
            <a:r>
              <a:rPr lang="sr-Latn-RS" sz="1700" b="1" dirty="0"/>
              <a:t>00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динара, пренета средства из ранијих година у износу од </a:t>
            </a:r>
            <a:r>
              <a:rPr lang="sr-Latn-RS" sz="1700" b="1" dirty="0"/>
              <a:t>162.506.543.00</a:t>
            </a:r>
            <a:r>
              <a:rPr lang="sr-Cyrl-RS" sz="1700" dirty="0"/>
              <a:t> динара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87411449"/>
              </p:ext>
            </p:extLst>
          </p:nvPr>
        </p:nvGraphicFramePr>
        <p:xfrm>
          <a:off x="971600" y="4452264"/>
          <a:ext cx="7272808" cy="175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400" b="1" dirty="0"/>
              <a:t>1.052</a:t>
            </a:r>
            <a:r>
              <a:rPr lang="sr-Cyrl-RS" sz="4400" b="1" dirty="0"/>
              <a:t>.</a:t>
            </a:r>
            <a:r>
              <a:rPr lang="en-GB" sz="4400" b="1" dirty="0"/>
              <a:t>7</a:t>
            </a:r>
            <a:r>
              <a:rPr lang="sr-Latn-RS" sz="4400" b="1" dirty="0"/>
              <a:t>04</a:t>
            </a:r>
            <a:r>
              <a:rPr lang="sr-Cyrl-RS" sz="4400" b="1" dirty="0"/>
              <a:t>.</a:t>
            </a:r>
            <a:r>
              <a:rPr lang="sr-Latn-RS" sz="4400" b="1" dirty="0"/>
              <a:t>781</a:t>
            </a:r>
            <a:r>
              <a:rPr lang="en-GB" sz="4400" b="1" dirty="0"/>
              <a:t>.</a:t>
            </a:r>
            <a:r>
              <a:rPr lang="sr-Latn-RS" sz="4400" b="1" dirty="0"/>
              <a:t>00</a:t>
            </a:r>
            <a:r>
              <a:rPr lang="sr-Cyrl-RS" sz="3600" b="1" dirty="0"/>
              <a:t>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466869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</a:t>
            </a:r>
            <a:r>
              <a:rPr lang="sr-Latn-RS" sz="3000" b="1" dirty="0"/>
              <a:t>4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96314329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202</a:t>
            </a:r>
            <a:r>
              <a:rPr lang="sr-Latn-RS" sz="2900" b="1" dirty="0"/>
              <a:t>4</a:t>
            </a:r>
            <a:r>
              <a:rPr lang="sr-Cyrl-RS" sz="2900" b="1" dirty="0"/>
              <a:t>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Grafikon 6">
            <a:extLst>
              <a:ext uri="{FF2B5EF4-FFF2-40B4-BE49-F238E27FC236}">
                <a16:creationId xmlns:a16="http://schemas.microsoft.com/office/drawing/2014/main" id="{B16A1678-F8D6-B7FC-7878-BFC048408E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962451"/>
              </p:ext>
            </p:extLst>
          </p:nvPr>
        </p:nvGraphicFramePr>
        <p:xfrm>
          <a:off x="1776412" y="1340768"/>
          <a:ext cx="5591176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202</a:t>
            </a:r>
            <a:r>
              <a:rPr lang="sr-Latn-RS" sz="1700" dirty="0"/>
              <a:t>4</a:t>
            </a:r>
            <a:r>
              <a:rPr lang="sr-Cyrl-RS" sz="1700" dirty="0"/>
              <a:t>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  <a:gradFill>
            <a:gsLst>
              <a:gs pos="100000">
                <a:schemeClr val="tx2"/>
              </a:gs>
              <a:gs pos="100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RS" b="1" dirty="0"/>
              <a:t>1.052.704.781.00</a:t>
            </a:r>
            <a:r>
              <a:rPr lang="sr-Cyrl-RS" b="1" dirty="0"/>
              <a:t>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944874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202</a:t>
            </a:r>
            <a:r>
              <a:rPr lang="sr-Latn-RS" sz="3000" b="1" dirty="0"/>
              <a:t>4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0887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</a:t>
            </a:r>
            <a:r>
              <a:rPr lang="sr-Latn-RS" sz="3200" b="1" dirty="0"/>
              <a:t>4</a:t>
            </a:r>
            <a:r>
              <a:rPr lang="sr-Cyrl-RS" sz="3200" b="1" dirty="0"/>
              <a:t>. годину</a:t>
            </a:r>
            <a:endParaRPr lang="en-US" sz="32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8124F175-20F2-2C2C-24D4-DDED5B9444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736096"/>
              </p:ext>
            </p:extLst>
          </p:nvPr>
        </p:nvGraphicFramePr>
        <p:xfrm>
          <a:off x="1262062" y="1417638"/>
          <a:ext cx="6619876" cy="4706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645697"/>
              </p:ext>
            </p:extLst>
          </p:nvPr>
        </p:nvGraphicFramePr>
        <p:xfrm>
          <a:off x="91846" y="980729"/>
          <a:ext cx="8152562" cy="554225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632282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</a:t>
                      </a:r>
                      <a:r>
                        <a:rPr lang="sr-Latn-RS" sz="1200" dirty="0"/>
                        <a:t>4</a:t>
                      </a:r>
                      <a:r>
                        <a:rPr lang="sr-Cyrl-RS" sz="1200" dirty="0"/>
                        <a:t>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18.200.000.00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120.633.557.00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24.415.000.00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45.200.000.00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5.056.543.00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117.000.000.00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138.755.000.00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121.825.000.00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14.060.000.00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79.354.000.00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30.750.000.00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47.658.000.00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35.276.443.00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179.146.238.00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61.375.000.00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9.000.000.00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1.052.704.781.00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372166"/>
              </p:ext>
            </p:extLst>
          </p:nvPr>
        </p:nvGraphicFramePr>
        <p:xfrm>
          <a:off x="1076325" y="1028700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0FD4243-0A22-4191-9345-1EF0ACBB1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531962"/>
              </p:ext>
            </p:extLst>
          </p:nvPr>
        </p:nvGraphicFramePr>
        <p:xfrm>
          <a:off x="539552" y="1028700"/>
          <a:ext cx="8064896" cy="520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kon 5">
            <a:extLst>
              <a:ext uri="{FF2B5EF4-FFF2-40B4-BE49-F238E27FC236}">
                <a16:creationId xmlns:a16="http://schemas.microsoft.com/office/drawing/2014/main" id="{CF4E46ED-CDA8-E357-8498-155194A701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687497"/>
              </p:ext>
            </p:extLst>
          </p:nvPr>
        </p:nvGraphicFramePr>
        <p:xfrm>
          <a:off x="95250" y="371475"/>
          <a:ext cx="8953500" cy="611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заједницу(у сликама)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CD0105-9287-4DA3-A97E-B46261D61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2452143"/>
              </p:ext>
            </p:extLst>
          </p:nvPr>
        </p:nvGraphicFramePr>
        <p:xfrm>
          <a:off x="179512" y="1396999"/>
          <a:ext cx="8784976" cy="532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заједницу(у сликама)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CD0105-9287-4DA3-A97E-B46261D61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284602"/>
              </p:ext>
            </p:extLst>
          </p:nvPr>
        </p:nvGraphicFramePr>
        <p:xfrm>
          <a:off x="179512" y="1396999"/>
          <a:ext cx="8784976" cy="532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21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општине 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sr-Latn-RS" dirty="0"/>
              <a:t>4</a:t>
            </a:r>
            <a:r>
              <a:rPr lang="sr-Cyrl-RS" dirty="0"/>
              <a:t>. годину, исту можете преузети на следећем линку интернет странице општинске управе: </a:t>
            </a:r>
            <a:r>
              <a:rPr lang="sr-Latn-RS" dirty="0"/>
              <a:t>www.alibunar.org.rs</a:t>
            </a:r>
            <a:r>
              <a:rPr lang="sr-Cyrl-RS" dirty="0"/>
              <a:t>  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1DB5488F8A3A4FBFF3F075976528E0" ma:contentTypeVersion="7" ma:contentTypeDescription="Create a new document." ma:contentTypeScope="" ma:versionID="2c04ddfa2f56fad5ccd768ef06c59c72">
  <xsd:schema xmlns:xsd="http://www.w3.org/2001/XMLSchema" xmlns:xs="http://www.w3.org/2001/XMLSchema" xmlns:p="http://schemas.microsoft.com/office/2006/metadata/properties" xmlns:ns2="934e4f6f-c740-4e49-838d-10594e3f873c" targetNamespace="http://schemas.microsoft.com/office/2006/metadata/properties" ma:root="true" ma:fieldsID="8130c621a27252918d73286d6f28d563" ns2:_="">
    <xsd:import namespace="934e4f6f-c740-4e49-838d-10594e3f87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p5b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e4f6f-c740-4e49-838d-10594e3f8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p5b7" ma:index="14" nillable="true" ma:displayName="Number" ma:internalName="p5b7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5b7 xmlns="934e4f6f-c740-4e49-838d-10594e3f873c" xsi:nil="true"/>
  </documentManagement>
</p:properties>
</file>

<file path=customXml/itemProps1.xml><?xml version="1.0" encoding="utf-8"?>
<ds:datastoreItem xmlns:ds="http://schemas.openxmlformats.org/officeDocument/2006/customXml" ds:itemID="{00AC4ACF-3D59-4AC1-B922-560DA8BD6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e4f6f-c740-4e49-838d-10594e3f8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88D309-8210-4156-815F-5C40CB511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98649A-4D15-4AF6-983D-B3C07ADB54D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934e4f6f-c740-4e49-838d-10594e3f873c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3544</TotalTime>
  <Words>1901</Words>
  <Application>Microsoft Office PowerPoint</Application>
  <PresentationFormat>On-screen Show (4:3)</PresentationFormat>
  <Paragraphs>280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Calibri</vt:lpstr>
      <vt:lpstr>Wingdings</vt:lpstr>
      <vt:lpstr>Custom Design</vt:lpstr>
      <vt:lpstr>ОПШТИНА АЛИБУНАР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2024. годину</vt:lpstr>
      <vt:lpstr>Структура планираних прихода и примања за 2024. годину</vt:lpstr>
      <vt:lpstr>На шта се троше јавна средства?</vt:lpstr>
      <vt:lpstr>PowerPoint Presentation</vt:lpstr>
      <vt:lpstr>Структура планираних расхода и издатака буџета за 2024. годину</vt:lpstr>
      <vt:lpstr>Структура планираних расхода и издатака буџета за 2024. годину</vt:lpstr>
      <vt:lpstr>Расходи буџета по програмима</vt:lpstr>
      <vt:lpstr>Структура расхода по буџетским програмима</vt:lpstr>
      <vt:lpstr>Најважнији пројекти од интереса за локалну заједницу(у сликама)</vt:lpstr>
      <vt:lpstr>Најважнији пројекти од интереса за локалну заједницу(у сликама)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Zaklina Zekavica</cp:lastModifiedBy>
  <cp:revision>386</cp:revision>
  <cp:lastPrinted>2021-06-25T08:13:02Z</cp:lastPrinted>
  <dcterms:created xsi:type="dcterms:W3CDTF">2006-08-16T00:00:00Z</dcterms:created>
  <dcterms:modified xsi:type="dcterms:W3CDTF">2024-01-24T09:12:56Z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0x0101002C1DB5488F8A3A4FBFF3F075976528E0</vt:lpwstr>
  </property>
</Properties>
</file>